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5"/>
  </p:notesMasterIdLst>
  <p:sldIdLst>
    <p:sldId id="256" r:id="rId2"/>
    <p:sldId id="280" r:id="rId3"/>
    <p:sldId id="262" r:id="rId4"/>
    <p:sldId id="257" r:id="rId5"/>
    <p:sldId id="265" r:id="rId6"/>
    <p:sldId id="271" r:id="rId7"/>
    <p:sldId id="278" r:id="rId8"/>
    <p:sldId id="274" r:id="rId9"/>
    <p:sldId id="275" r:id="rId10"/>
    <p:sldId id="276" r:id="rId11"/>
    <p:sldId id="277" r:id="rId12"/>
    <p:sldId id="279" r:id="rId13"/>
    <p:sldId id="258" r:id="rId14"/>
    <p:sldId id="281" r:id="rId15"/>
    <p:sldId id="269" r:id="rId16"/>
    <p:sldId id="270" r:id="rId17"/>
    <p:sldId id="266" r:id="rId18"/>
    <p:sldId id="268" r:id="rId19"/>
    <p:sldId id="267" r:id="rId20"/>
    <p:sldId id="273" r:id="rId21"/>
    <p:sldId id="272" r:id="rId22"/>
    <p:sldId id="263" r:id="rId23"/>
    <p:sldId id="26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57" autoAdjust="0"/>
  </p:normalViewPr>
  <p:slideViewPr>
    <p:cSldViewPr>
      <p:cViewPr varScale="1">
        <p:scale>
          <a:sx n="64" d="100"/>
          <a:sy n="64" d="100"/>
        </p:scale>
        <p:origin x="-1338" y="-102"/>
      </p:cViewPr>
      <p:guideLst>
        <p:guide orient="horz" pos="2160"/>
        <p:guide pos="2880"/>
      </p:guideLst>
    </p:cSldViewPr>
  </p:slideViewPr>
  <p:notesTextViewPr>
    <p:cViewPr>
      <p:scale>
        <a:sx n="1" d="1"/>
        <a:sy n="1" d="1"/>
      </p:scale>
      <p:origin x="0" y="0"/>
    </p:cViewPr>
  </p:notesTextViewPr>
  <p:sorterViewPr>
    <p:cViewPr>
      <p:scale>
        <a:sx n="120" d="100"/>
        <a:sy n="120" d="100"/>
      </p:scale>
      <p:origin x="0" y="51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C7EEC2-78D0-434E-95B2-75991DC08F83}" type="datetimeFigureOut">
              <a:rPr lang="en-US" smtClean="0"/>
              <a:t>6/27/2013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5633BC-5271-4CC1-AD73-AC5E39EA18B9}" type="slidenum">
              <a:rPr lang="en-US" smtClean="0"/>
              <a:t>‹#›</a:t>
            </a:fld>
            <a:endParaRPr lang="en-US"/>
          </a:p>
        </p:txBody>
      </p:sp>
    </p:spTree>
    <p:extLst>
      <p:ext uri="{BB962C8B-B14F-4D97-AF65-F5344CB8AC3E}">
        <p14:creationId xmlns:p14="http://schemas.microsoft.com/office/powerpoint/2010/main" val="2994723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1</a:t>
            </a:fld>
            <a:endParaRPr lang="en-US"/>
          </a:p>
        </p:txBody>
      </p:sp>
    </p:spTree>
    <p:extLst>
      <p:ext uri="{BB962C8B-B14F-4D97-AF65-F5344CB8AC3E}">
        <p14:creationId xmlns:p14="http://schemas.microsoft.com/office/powerpoint/2010/main" val="4239603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a:t>
            </a:r>
            <a:r>
              <a:rPr lang="en-US" dirty="0" err="1" smtClean="0"/>
              <a:t>Jasmina’s</a:t>
            </a:r>
            <a:r>
              <a:rPr lang="en-US" dirty="0" smtClean="0"/>
              <a:t> video-  </a:t>
            </a:r>
            <a:r>
              <a:rPr lang="en-US" sz="1200" dirty="0" smtClean="0"/>
              <a:t>see </a:t>
            </a:r>
            <a:r>
              <a:rPr lang="en-US" sz="1200" b="1" dirty="0" smtClean="0"/>
              <a:t>Applying Understanding- </a:t>
            </a:r>
            <a:r>
              <a:rPr lang="en-US" sz="1200" dirty="0" smtClean="0"/>
              <a:t>Models with mathematics to solve problems in context </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10</a:t>
            </a:fld>
            <a:endParaRPr lang="en-US"/>
          </a:p>
        </p:txBody>
      </p:sp>
    </p:spTree>
    <p:extLst>
      <p:ext uri="{BB962C8B-B14F-4D97-AF65-F5344CB8AC3E}">
        <p14:creationId xmlns:p14="http://schemas.microsoft.com/office/powerpoint/2010/main" val="3332441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see Computing Mentally- Uses Benchmark Numbers to Compute- Jennifer</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11</a:t>
            </a:fld>
            <a:endParaRPr lang="en-US"/>
          </a:p>
        </p:txBody>
      </p:sp>
    </p:spTree>
    <p:extLst>
      <p:ext uri="{BB962C8B-B14F-4D97-AF65-F5344CB8AC3E}">
        <p14:creationId xmlns:p14="http://schemas.microsoft.com/office/powerpoint/2010/main" val="748054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12</a:t>
            </a:fld>
            <a:endParaRPr lang="en-US"/>
          </a:p>
        </p:txBody>
      </p:sp>
    </p:spTree>
    <p:extLst>
      <p:ext uri="{BB962C8B-B14F-4D97-AF65-F5344CB8AC3E}">
        <p14:creationId xmlns:p14="http://schemas.microsoft.com/office/powerpoint/2010/main" val="1083352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might you adapt these games for use with older students? </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13</a:t>
            </a:fld>
            <a:endParaRPr lang="en-US"/>
          </a:p>
        </p:txBody>
      </p:sp>
    </p:spTree>
    <p:extLst>
      <p:ext uri="{BB962C8B-B14F-4D97-AF65-F5344CB8AC3E}">
        <p14:creationId xmlns:p14="http://schemas.microsoft.com/office/powerpoint/2010/main" val="303740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14</a:t>
            </a:fld>
            <a:endParaRPr lang="en-US"/>
          </a:p>
        </p:txBody>
      </p:sp>
    </p:spTree>
    <p:extLst>
      <p:ext uri="{BB962C8B-B14F-4D97-AF65-F5344CB8AC3E}">
        <p14:creationId xmlns:p14="http://schemas.microsoft.com/office/powerpoint/2010/main" val="1712903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About How Many worksheet</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15</a:t>
            </a:fld>
            <a:endParaRPr lang="en-US"/>
          </a:p>
        </p:txBody>
      </p:sp>
    </p:spTree>
    <p:extLst>
      <p:ext uri="{BB962C8B-B14F-4D97-AF65-F5344CB8AC3E}">
        <p14:creationId xmlns:p14="http://schemas.microsoft.com/office/powerpoint/2010/main" val="170342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 the About How Many worksheet</a:t>
            </a:r>
          </a:p>
          <a:p>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16</a:t>
            </a:fld>
            <a:endParaRPr lang="en-US"/>
          </a:p>
        </p:txBody>
      </p:sp>
    </p:spTree>
    <p:extLst>
      <p:ext uri="{BB962C8B-B14F-4D97-AF65-F5344CB8AC3E}">
        <p14:creationId xmlns:p14="http://schemas.microsoft.com/office/powerpoint/2010/main" val="485101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Having students reason about numbers instead of always calculating helps develop their number sense. </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17</a:t>
            </a:fld>
            <a:endParaRPr lang="en-US"/>
          </a:p>
        </p:txBody>
      </p:sp>
    </p:spTree>
    <p:extLst>
      <p:ext uri="{BB962C8B-B14F-4D97-AF65-F5344CB8AC3E}">
        <p14:creationId xmlns:p14="http://schemas.microsoft.com/office/powerpoint/2010/main" val="442787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18</a:t>
            </a:fld>
            <a:endParaRPr lang="en-US"/>
          </a:p>
        </p:txBody>
      </p:sp>
    </p:spTree>
    <p:extLst>
      <p:ext uri="{BB962C8B-B14F-4D97-AF65-F5344CB8AC3E}">
        <p14:creationId xmlns:p14="http://schemas.microsoft.com/office/powerpoint/2010/main" val="4106538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21</a:t>
            </a:fld>
            <a:endParaRPr lang="en-US"/>
          </a:p>
        </p:txBody>
      </p:sp>
    </p:spTree>
    <p:extLst>
      <p:ext uri="{BB962C8B-B14F-4D97-AF65-F5344CB8AC3E}">
        <p14:creationId xmlns:p14="http://schemas.microsoft.com/office/powerpoint/2010/main" val="1551124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game itself did not allow for all the learning to be visible to the teacher and other students. What did the teacher do that allowed students’ number sense to be shared and visible?</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2</a:t>
            </a:fld>
            <a:endParaRPr lang="en-US"/>
          </a:p>
        </p:txBody>
      </p:sp>
    </p:spTree>
    <p:extLst>
      <p:ext uri="{BB962C8B-B14F-4D97-AF65-F5344CB8AC3E}">
        <p14:creationId xmlns:p14="http://schemas.microsoft.com/office/powerpoint/2010/main" val="2451294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22</a:t>
            </a:fld>
            <a:endParaRPr lang="en-US"/>
          </a:p>
        </p:txBody>
      </p:sp>
    </p:spTree>
    <p:extLst>
      <p:ext uri="{BB962C8B-B14F-4D97-AF65-F5344CB8AC3E}">
        <p14:creationId xmlns:p14="http://schemas.microsoft.com/office/powerpoint/2010/main" val="2989643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23</a:t>
            </a:fld>
            <a:endParaRPr lang="en-US"/>
          </a:p>
        </p:txBody>
      </p:sp>
    </p:spTree>
    <p:extLst>
      <p:ext uri="{BB962C8B-B14F-4D97-AF65-F5344CB8AC3E}">
        <p14:creationId xmlns:p14="http://schemas.microsoft.com/office/powerpoint/2010/main" val="1768129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3</a:t>
            </a:fld>
            <a:endParaRPr lang="en-US"/>
          </a:p>
        </p:txBody>
      </p:sp>
    </p:spTree>
    <p:extLst>
      <p:ext uri="{BB962C8B-B14F-4D97-AF65-F5344CB8AC3E}">
        <p14:creationId xmlns:p14="http://schemas.microsoft.com/office/powerpoint/2010/main" val="1415854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 x 15</a:t>
            </a:r>
          </a:p>
          <a:p>
            <a:r>
              <a:rPr lang="en-US" dirty="0" smtClean="0"/>
              <a:t>496 </a:t>
            </a:r>
            <a:r>
              <a:rPr lang="en-US" dirty="0" smtClean="0">
                <a:latin typeface="Aharoni"/>
                <a:cs typeface="Aharoni"/>
              </a:rPr>
              <a:t>÷ 8</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4</a:t>
            </a:fld>
            <a:endParaRPr lang="en-US"/>
          </a:p>
        </p:txBody>
      </p:sp>
    </p:spTree>
    <p:extLst>
      <p:ext uri="{BB962C8B-B14F-4D97-AF65-F5344CB8AC3E}">
        <p14:creationId xmlns:p14="http://schemas.microsoft.com/office/powerpoint/2010/main" val="1987811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Number Talks CD. Recording sheet.</a:t>
            </a:r>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5</a:t>
            </a:fld>
            <a:endParaRPr lang="en-US"/>
          </a:p>
        </p:txBody>
      </p:sp>
    </p:spTree>
    <p:extLst>
      <p:ext uri="{BB962C8B-B14F-4D97-AF65-F5344CB8AC3E}">
        <p14:creationId xmlns:p14="http://schemas.microsoft.com/office/powerpoint/2010/main" val="318275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Number Talks CD. Recording Sheet</a:t>
            </a:r>
          </a:p>
          <a:p>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6</a:t>
            </a:fld>
            <a:endParaRPr lang="en-US"/>
          </a:p>
        </p:txBody>
      </p:sp>
    </p:spTree>
    <p:extLst>
      <p:ext uri="{BB962C8B-B14F-4D97-AF65-F5344CB8AC3E}">
        <p14:creationId xmlns:p14="http://schemas.microsoft.com/office/powerpoint/2010/main" val="2132929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5633BC-5271-4CC1-AD73-AC5E39EA18B9}" type="slidenum">
              <a:rPr lang="en-US" smtClean="0"/>
              <a:t>7</a:t>
            </a:fld>
            <a:endParaRPr lang="en-US"/>
          </a:p>
        </p:txBody>
      </p:sp>
    </p:spTree>
    <p:extLst>
      <p:ext uri="{BB962C8B-B14F-4D97-AF65-F5344CB8AC3E}">
        <p14:creationId xmlns:p14="http://schemas.microsoft.com/office/powerpoint/2010/main" val="567258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 to </a:t>
            </a:r>
            <a:r>
              <a:rPr lang="en-US" b="1" dirty="0" smtClean="0"/>
              <a:t>Multiplying and Dividing Mentally- </a:t>
            </a:r>
            <a:r>
              <a:rPr lang="en-US" dirty="0" smtClean="0"/>
              <a:t>Breaks numbers apart to multiply or divide </a:t>
            </a:r>
            <a:r>
              <a:rPr lang="en-US" b="0" dirty="0" smtClean="0"/>
              <a:t>section. See </a:t>
            </a:r>
            <a:r>
              <a:rPr lang="en-US" dirty="0" smtClean="0"/>
              <a:t>Alberto’s strategy:</a:t>
            </a:r>
            <a:r>
              <a:rPr lang="en-US" baseline="0" dirty="0" smtClean="0"/>
              <a:t>   He </a:t>
            </a:r>
            <a:r>
              <a:rPr lang="en-US" dirty="0" smtClean="0"/>
              <a:t>breaks the 15 into 12 + 3, multiply 12 × 12 and 3 × 12, and then add 144 + 36. Distributive Property</a:t>
            </a:r>
          </a:p>
          <a:p>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8</a:t>
            </a:fld>
            <a:endParaRPr lang="en-US"/>
          </a:p>
        </p:txBody>
      </p:sp>
    </p:spTree>
    <p:extLst>
      <p:ext uri="{BB962C8B-B14F-4D97-AF65-F5344CB8AC3E}">
        <p14:creationId xmlns:p14="http://schemas.microsoft.com/office/powerpoint/2010/main" val="3415570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 to </a:t>
            </a:r>
            <a:r>
              <a:rPr lang="en-US" b="1" i="1" dirty="0" smtClean="0"/>
              <a:t>Comparing Mentally - </a:t>
            </a:r>
            <a:r>
              <a:rPr lang="en-US" dirty="0" smtClean="0"/>
              <a:t>Uses relationships between numerators and denominators to compare section on the webpage. See Monica:  She knows that 5/8 is 1/8 more than ½ and that 5/12 is 1/12 less than ½ therefore,</a:t>
            </a:r>
            <a:r>
              <a:rPr lang="en-US" baseline="0" dirty="0" smtClean="0"/>
              <a:t> 5/8 is greater than 5/12.</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Converting to common denominators is not always an efficient strategy for comparing fractions. For example, when mentally comparing 5/12 and 5/8, converting to common denominators indicates a lack of attention to the relationships between the numerators and denominators of the fractions at hand.  If necessary, see the video of a “Dina” ,on the same webpage, doing this inefficient strategy</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1E5633BC-5271-4CC1-AD73-AC5E39EA18B9}" type="slidenum">
              <a:rPr lang="en-US" smtClean="0"/>
              <a:t>9</a:t>
            </a:fld>
            <a:endParaRPr lang="en-US"/>
          </a:p>
        </p:txBody>
      </p:sp>
    </p:spTree>
    <p:extLst>
      <p:ext uri="{BB962C8B-B14F-4D97-AF65-F5344CB8AC3E}">
        <p14:creationId xmlns:p14="http://schemas.microsoft.com/office/powerpoint/2010/main" val="207910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9101A0D-9667-4B54-AD02-4079DCA83D9D}"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9101A0D-9667-4B54-AD02-4079DCA83D9D}"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9101A0D-9667-4B54-AD02-4079DCA83D9D}"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9101A0D-9667-4B54-AD02-4079DCA83D9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71FDB71-F634-4A6E-AEDE-19A9BB38E8C8}" type="datetimeFigureOut">
              <a:rPr lang="en-US" smtClean="0"/>
              <a:t>6/27/2013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9101A0D-9667-4B54-AD02-4079DCA83D9D}"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71FDB71-F634-4A6E-AEDE-19A9BB38E8C8}" type="datetimeFigureOut">
              <a:rPr lang="en-US" smtClean="0"/>
              <a:t>6/27/2013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9101A0D-9667-4B54-AD02-4079DCA83D9D}"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athreasoninginventory.com/Home/ReasoningWholeNumber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athreasoninginventory.com/Home/ReasoningDecimal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threasoninginventory.com/Home/ReasoningWholeNumber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athreasoninginventory.com/Home/ReasoningFraction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Number Sense</a:t>
            </a:r>
            <a:endParaRPr lang="en-US" dirty="0"/>
          </a:p>
        </p:txBody>
      </p:sp>
      <p:sp>
        <p:nvSpPr>
          <p:cNvPr id="3" name="Subtitle 2"/>
          <p:cNvSpPr>
            <a:spLocks noGrp="1"/>
          </p:cNvSpPr>
          <p:nvPr>
            <p:ph type="subTitle" idx="1"/>
          </p:nvPr>
        </p:nvSpPr>
        <p:spPr/>
        <p:txBody>
          <a:bodyPr/>
          <a:lstStyle/>
          <a:p>
            <a:endParaRPr lang="en-US" dirty="0" smtClean="0"/>
          </a:p>
          <a:p>
            <a:r>
              <a:rPr lang="en-US" sz="4000" dirty="0" smtClean="0"/>
              <a:t>Day 3</a:t>
            </a:r>
            <a:endParaRPr lang="en-US" sz="4000" dirty="0"/>
          </a:p>
        </p:txBody>
      </p:sp>
    </p:spTree>
    <p:extLst>
      <p:ext uri="{BB962C8B-B14F-4D97-AF65-F5344CB8AC3E}">
        <p14:creationId xmlns:p14="http://schemas.microsoft.com/office/powerpoint/2010/main" val="748552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Math- “</a:t>
            </a:r>
            <a:r>
              <a:rPr lang="en-US" dirty="0" err="1" smtClean="0"/>
              <a:t>Jasmina</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295 students in a school.  School buses hold 25 students.  How many school buses are need to hold all the students?</a:t>
            </a:r>
          </a:p>
          <a:p>
            <a:r>
              <a:rPr lang="en-US" sz="2400" dirty="0">
                <a:hlinkClick r:id="rId3"/>
              </a:rPr>
              <a:t>https://</a:t>
            </a:r>
            <a:r>
              <a:rPr lang="en-US" sz="2400" dirty="0" smtClean="0">
                <a:hlinkClick r:id="rId3"/>
              </a:rPr>
              <a:t>mathreasoninginventory.com/Home/ReasoningWholeNumbers</a:t>
            </a:r>
            <a:r>
              <a:rPr lang="en-US" sz="2400" dirty="0" smtClean="0"/>
              <a:t>  (</a:t>
            </a:r>
            <a:r>
              <a:rPr lang="en-US" sz="2000" dirty="0" smtClean="0"/>
              <a:t>see </a:t>
            </a:r>
            <a:r>
              <a:rPr lang="en-US" sz="2000" b="1" dirty="0"/>
              <a:t>Applying </a:t>
            </a:r>
            <a:r>
              <a:rPr lang="en-US" sz="2000" b="1" dirty="0" smtClean="0"/>
              <a:t>Understanding)</a:t>
            </a:r>
            <a:endParaRPr lang="en-US" sz="2400" dirty="0" smtClean="0"/>
          </a:p>
          <a:p>
            <a:r>
              <a:rPr lang="en-US" sz="2400" dirty="0"/>
              <a:t>Which of our strategies matched the student’s thinking?</a:t>
            </a:r>
          </a:p>
          <a:p>
            <a:r>
              <a:rPr lang="en-US" sz="2400" dirty="0" smtClean="0"/>
              <a:t>Based </a:t>
            </a:r>
            <a:r>
              <a:rPr lang="en-US" sz="2400" dirty="0"/>
              <a:t>on the strategy the student used, which properties did he/she use</a:t>
            </a:r>
            <a:r>
              <a:rPr lang="en-US" sz="2400" dirty="0" smtClean="0"/>
              <a:t>?</a:t>
            </a:r>
          </a:p>
          <a:p>
            <a:r>
              <a:rPr lang="en-US" sz="2400" dirty="0"/>
              <a:t>What evidence is there that students were using number sense to solve the problem?</a:t>
            </a:r>
          </a:p>
          <a:p>
            <a:endParaRPr lang="en-US" sz="2400" dirty="0"/>
          </a:p>
          <a:p>
            <a:pPr marL="82296" indent="0">
              <a:buNone/>
            </a:pPr>
            <a:endParaRPr lang="en-US" sz="2400" dirty="0" smtClean="0"/>
          </a:p>
          <a:p>
            <a:endParaRPr lang="en-US" sz="2400" dirty="0"/>
          </a:p>
        </p:txBody>
      </p:sp>
    </p:spTree>
    <p:extLst>
      <p:ext uri="{BB962C8B-B14F-4D97-AF65-F5344CB8AC3E}">
        <p14:creationId xmlns:p14="http://schemas.microsoft.com/office/powerpoint/2010/main" val="12783644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Math- “Jennifer”</a:t>
            </a:r>
            <a:endParaRPr lang="en-US" dirty="0"/>
          </a:p>
        </p:txBody>
      </p:sp>
      <p:sp>
        <p:nvSpPr>
          <p:cNvPr id="3" name="Content Placeholder 2"/>
          <p:cNvSpPr>
            <a:spLocks noGrp="1"/>
          </p:cNvSpPr>
          <p:nvPr>
            <p:ph idx="1"/>
          </p:nvPr>
        </p:nvSpPr>
        <p:spPr/>
        <p:txBody>
          <a:bodyPr>
            <a:normAutofit/>
          </a:bodyPr>
          <a:lstStyle/>
          <a:p>
            <a:r>
              <a:rPr lang="en-US" dirty="0" smtClean="0"/>
              <a:t>Solve 0.65+____=1.6</a:t>
            </a:r>
          </a:p>
          <a:p>
            <a:r>
              <a:rPr lang="en-US" sz="2400" dirty="0">
                <a:hlinkClick r:id="rId3"/>
              </a:rPr>
              <a:t>https://</a:t>
            </a:r>
            <a:r>
              <a:rPr lang="en-US" sz="2400" dirty="0" smtClean="0">
                <a:hlinkClick r:id="rId3"/>
              </a:rPr>
              <a:t>mathreasoninginventory.com/Home/ReasoningDecimals</a:t>
            </a:r>
            <a:r>
              <a:rPr lang="en-US" sz="2400" dirty="0" smtClean="0"/>
              <a:t> (see Computing Mentally)</a:t>
            </a:r>
          </a:p>
          <a:p>
            <a:r>
              <a:rPr lang="en-US" sz="2800" dirty="0"/>
              <a:t>Which of our strategies matched the student’s thinking?</a:t>
            </a:r>
          </a:p>
          <a:p>
            <a:r>
              <a:rPr lang="en-US" sz="2800" dirty="0" smtClean="0"/>
              <a:t>Based </a:t>
            </a:r>
            <a:r>
              <a:rPr lang="en-US" sz="2800" dirty="0"/>
              <a:t>on the strategy the student used, which properties did he/she use?</a:t>
            </a:r>
          </a:p>
          <a:p>
            <a:r>
              <a:rPr lang="en-US" sz="2800" dirty="0"/>
              <a:t>What evidence is there that students were using number sense to solve the problem?</a:t>
            </a:r>
          </a:p>
          <a:p>
            <a:pPr marL="82296" indent="0">
              <a:buNone/>
            </a:pPr>
            <a:endParaRPr lang="en-US" sz="2800" dirty="0"/>
          </a:p>
          <a:p>
            <a:pPr marL="82296" indent="0">
              <a:buNone/>
            </a:pPr>
            <a:endParaRPr lang="en-US" sz="2400" dirty="0" smtClean="0"/>
          </a:p>
          <a:p>
            <a:endParaRPr lang="en-US" sz="2400" dirty="0"/>
          </a:p>
        </p:txBody>
      </p:sp>
    </p:spTree>
    <p:extLst>
      <p:ext uri="{BB962C8B-B14F-4D97-AF65-F5344CB8AC3E}">
        <p14:creationId xmlns:p14="http://schemas.microsoft.com/office/powerpoint/2010/main" val="243598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a:t>
            </a:r>
            <a:endParaRPr lang="en-US" dirty="0"/>
          </a:p>
        </p:txBody>
      </p:sp>
      <p:sp>
        <p:nvSpPr>
          <p:cNvPr id="3" name="Content Placeholder 2"/>
          <p:cNvSpPr>
            <a:spLocks noGrp="1"/>
          </p:cNvSpPr>
          <p:nvPr>
            <p:ph idx="1"/>
          </p:nvPr>
        </p:nvSpPr>
        <p:spPr/>
        <p:txBody>
          <a:bodyPr/>
          <a:lstStyle/>
          <a:p>
            <a:r>
              <a:rPr lang="en-US" dirty="0" smtClean="0"/>
              <a:t>Based on these interviews, what would you do if a group of students in your classroom were unsuccessful in accessing and utilizing strategies based on number sense?</a:t>
            </a:r>
          </a:p>
          <a:p>
            <a:r>
              <a:rPr lang="en-US" dirty="0" smtClean="0"/>
              <a:t>How would you further help them develop their number sense?</a:t>
            </a:r>
            <a:endParaRPr lang="en-US" dirty="0"/>
          </a:p>
        </p:txBody>
      </p:sp>
    </p:spTree>
    <p:extLst>
      <p:ext uri="{BB962C8B-B14F-4D97-AF65-F5344CB8AC3E}">
        <p14:creationId xmlns:p14="http://schemas.microsoft.com/office/powerpoint/2010/main" val="2090650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467600" cy="715962"/>
          </a:xfrm>
        </p:spPr>
        <p:txBody>
          <a:bodyPr>
            <a:normAutofit fontScale="90000"/>
          </a:bodyPr>
          <a:lstStyle/>
          <a:p>
            <a:pPr>
              <a:defRPr/>
            </a:pPr>
            <a:r>
              <a:rPr lang="en-US" dirty="0" smtClean="0"/>
              <a:t>Games to Develop Number Sense</a:t>
            </a:r>
            <a:endParaRPr lang="en-US" dirty="0"/>
          </a:p>
        </p:txBody>
      </p:sp>
      <p:sp>
        <p:nvSpPr>
          <p:cNvPr id="16387" name="Content Placeholder 2"/>
          <p:cNvSpPr>
            <a:spLocks noGrp="1"/>
          </p:cNvSpPr>
          <p:nvPr>
            <p:ph sz="quarter" idx="1"/>
          </p:nvPr>
        </p:nvSpPr>
        <p:spPr>
          <a:xfrm>
            <a:off x="838200" y="990600"/>
            <a:ext cx="7467600" cy="5410200"/>
          </a:xfrm>
        </p:spPr>
        <p:txBody>
          <a:bodyPr>
            <a:normAutofit fontScale="85000" lnSpcReduction="20000"/>
          </a:bodyPr>
          <a:lstStyle/>
          <a:p>
            <a:r>
              <a:rPr lang="en-US" dirty="0" smtClean="0"/>
              <a:t>Finding Doubles</a:t>
            </a:r>
          </a:p>
          <a:p>
            <a:r>
              <a:rPr lang="en-US" dirty="0" smtClean="0"/>
              <a:t>Doubles More or Less</a:t>
            </a:r>
          </a:p>
          <a:p>
            <a:r>
              <a:rPr lang="en-US" dirty="0" smtClean="0"/>
              <a:t>Rolling for Tens</a:t>
            </a:r>
          </a:p>
          <a:p>
            <a:endParaRPr lang="en-US" dirty="0" smtClean="0"/>
          </a:p>
          <a:p>
            <a:r>
              <a:rPr lang="en-US" dirty="0" smtClean="0"/>
              <a:t>Play each of the games. After you play each game, answer the following questions:</a:t>
            </a:r>
          </a:p>
          <a:p>
            <a:pPr lvl="1"/>
            <a:r>
              <a:rPr lang="en-US" dirty="0" smtClean="0"/>
              <a:t>What concept(s) is the focus of each game?</a:t>
            </a:r>
          </a:p>
          <a:p>
            <a:pPr lvl="1"/>
            <a:r>
              <a:rPr lang="en-US" dirty="0" smtClean="0"/>
              <a:t>What tools might students use to support to solve the problems?</a:t>
            </a:r>
          </a:p>
          <a:p>
            <a:pPr lvl="1"/>
            <a:r>
              <a:rPr lang="en-US" dirty="0" smtClean="0"/>
              <a:t>Might they reason with facts they know? Use landmark strategies? Use make-a-ten? Use the 5- or 10-structure? Discuss the strategies students might use. How might you promote the use of more efficient strategies?</a:t>
            </a:r>
          </a:p>
        </p:txBody>
      </p:sp>
    </p:spTree>
    <p:extLst>
      <p:ext uri="{BB962C8B-B14F-4D97-AF65-F5344CB8AC3E}">
        <p14:creationId xmlns:p14="http://schemas.microsoft.com/office/powerpoint/2010/main" val="3911236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Games to Develop Number Sense</a:t>
            </a:r>
            <a:endParaRPr lang="en-US" dirty="0"/>
          </a:p>
        </p:txBody>
      </p:sp>
      <p:sp>
        <p:nvSpPr>
          <p:cNvPr id="16387" name="Content Placeholder 2"/>
          <p:cNvSpPr>
            <a:spLocks noGrp="1"/>
          </p:cNvSpPr>
          <p:nvPr>
            <p:ph sz="quarter" idx="1"/>
          </p:nvPr>
        </p:nvSpPr>
        <p:spPr>
          <a:xfrm>
            <a:off x="914400" y="1600200"/>
            <a:ext cx="7010400" cy="4873625"/>
          </a:xfrm>
        </p:spPr>
        <p:txBody>
          <a:bodyPr/>
          <a:lstStyle/>
          <a:p>
            <a:r>
              <a:rPr lang="en-US" dirty="0" smtClean="0"/>
              <a:t>What evidence will you look for to see if students understand the underlying mathematics of the game?</a:t>
            </a:r>
          </a:p>
          <a:p>
            <a:r>
              <a:rPr lang="en-US" dirty="0" smtClean="0"/>
              <a:t>What evidence will you look for to see if students are using number sense as they play the game?</a:t>
            </a:r>
          </a:p>
          <a:p>
            <a:r>
              <a:rPr lang="en-US" dirty="0" smtClean="0"/>
              <a:t>Look at your game recording sheet. Where do you find this concept in the standards?</a:t>
            </a:r>
          </a:p>
          <a:p>
            <a:endParaRPr lang="en-US" dirty="0" smtClean="0"/>
          </a:p>
        </p:txBody>
      </p:sp>
    </p:spTree>
    <p:extLst>
      <p:ext uri="{BB962C8B-B14F-4D97-AF65-F5344CB8AC3E}">
        <p14:creationId xmlns:p14="http://schemas.microsoft.com/office/powerpoint/2010/main" val="5135832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27420"/>
            <a:ext cx="4095750" cy="6690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0045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967756" y="-824756"/>
            <a:ext cx="5943600" cy="7897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25696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0338" y="71735"/>
            <a:ext cx="7498080" cy="1143000"/>
          </a:xfrm>
        </p:spPr>
        <p:txBody>
          <a:bodyPr/>
          <a:lstStyle/>
          <a:p>
            <a:r>
              <a:rPr lang="en-US" dirty="0" smtClean="0"/>
              <a:t>Estimation</a:t>
            </a:r>
            <a:endParaRPr lang="en-US" dirty="0"/>
          </a:p>
        </p:txBody>
      </p:sp>
      <p:sp>
        <p:nvSpPr>
          <p:cNvPr id="4" name="Content Placeholder 3"/>
          <p:cNvSpPr>
            <a:spLocks noGrp="1"/>
          </p:cNvSpPr>
          <p:nvPr>
            <p:ph idx="1"/>
          </p:nvPr>
        </p:nvSpPr>
        <p:spPr/>
        <p:txBody>
          <a:bodyPr/>
          <a:lstStyle/>
          <a:p>
            <a:pPr marL="82296" indent="0">
              <a:buNone/>
            </a:pPr>
            <a:endParaRPr lang="en-US" dirty="0" smtClean="0"/>
          </a:p>
          <a:p>
            <a:pPr marL="82296" indent="0">
              <a:buNone/>
            </a:pPr>
            <a:endParaRPr lang="en-US" dirty="0"/>
          </a:p>
          <a:p>
            <a:pPr marL="82296" indent="0">
              <a:buNone/>
            </a:pPr>
            <a:r>
              <a:rPr lang="en-US" dirty="0" smtClean="0"/>
              <a:t>                    +                  =</a:t>
            </a:r>
          </a:p>
        </p:txBody>
      </p:sp>
      <p:sp>
        <p:nvSpPr>
          <p:cNvPr id="5" name="Flowchart: Sort 4"/>
          <p:cNvSpPr/>
          <p:nvPr/>
        </p:nvSpPr>
        <p:spPr>
          <a:xfrm>
            <a:off x="2133600" y="1676400"/>
            <a:ext cx="1600200" cy="27432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Sort 7"/>
          <p:cNvSpPr/>
          <p:nvPr/>
        </p:nvSpPr>
        <p:spPr>
          <a:xfrm>
            <a:off x="4114800" y="1696156"/>
            <a:ext cx="1600200" cy="27432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Sort 8"/>
          <p:cNvSpPr/>
          <p:nvPr/>
        </p:nvSpPr>
        <p:spPr>
          <a:xfrm>
            <a:off x="6477000" y="1698978"/>
            <a:ext cx="1600200" cy="27432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923822" y="4459111"/>
            <a:ext cx="1659467" cy="1794933"/>
          </a:xfrm>
          <a:custGeom>
            <a:avLst/>
            <a:gdLst>
              <a:gd name="connsiteX0" fmla="*/ 0 w 1659467"/>
              <a:gd name="connsiteY0" fmla="*/ 0 h 1794933"/>
              <a:gd name="connsiteX1" fmla="*/ 67734 w 1659467"/>
              <a:gd name="connsiteY1" fmla="*/ 169333 h 1794933"/>
              <a:gd name="connsiteX2" fmla="*/ 112889 w 1659467"/>
              <a:gd name="connsiteY2" fmla="*/ 248356 h 1794933"/>
              <a:gd name="connsiteX3" fmla="*/ 158045 w 1659467"/>
              <a:gd name="connsiteY3" fmla="*/ 282222 h 1794933"/>
              <a:gd name="connsiteX4" fmla="*/ 203200 w 1659467"/>
              <a:gd name="connsiteY4" fmla="*/ 338667 h 1794933"/>
              <a:gd name="connsiteX5" fmla="*/ 237067 w 1659467"/>
              <a:gd name="connsiteY5" fmla="*/ 372533 h 1794933"/>
              <a:gd name="connsiteX6" fmla="*/ 282222 w 1659467"/>
              <a:gd name="connsiteY6" fmla="*/ 383822 h 1794933"/>
              <a:gd name="connsiteX7" fmla="*/ 327378 w 1659467"/>
              <a:gd name="connsiteY7" fmla="*/ 406400 h 1794933"/>
              <a:gd name="connsiteX8" fmla="*/ 508000 w 1659467"/>
              <a:gd name="connsiteY8" fmla="*/ 417689 h 1794933"/>
              <a:gd name="connsiteX9" fmla="*/ 609600 w 1659467"/>
              <a:gd name="connsiteY9" fmla="*/ 428978 h 1794933"/>
              <a:gd name="connsiteX10" fmla="*/ 711200 w 1659467"/>
              <a:gd name="connsiteY10" fmla="*/ 485422 h 1794933"/>
              <a:gd name="connsiteX11" fmla="*/ 756356 w 1659467"/>
              <a:gd name="connsiteY11" fmla="*/ 519289 h 1794933"/>
              <a:gd name="connsiteX12" fmla="*/ 891822 w 1659467"/>
              <a:gd name="connsiteY12" fmla="*/ 598311 h 1794933"/>
              <a:gd name="connsiteX13" fmla="*/ 959556 w 1659467"/>
              <a:gd name="connsiteY13" fmla="*/ 677333 h 1794933"/>
              <a:gd name="connsiteX14" fmla="*/ 993422 w 1659467"/>
              <a:gd name="connsiteY14" fmla="*/ 699911 h 1794933"/>
              <a:gd name="connsiteX15" fmla="*/ 970845 w 1659467"/>
              <a:gd name="connsiteY15" fmla="*/ 891822 h 1794933"/>
              <a:gd name="connsiteX16" fmla="*/ 959556 w 1659467"/>
              <a:gd name="connsiteY16" fmla="*/ 948267 h 1794933"/>
              <a:gd name="connsiteX17" fmla="*/ 914400 w 1659467"/>
              <a:gd name="connsiteY17" fmla="*/ 1004711 h 1794933"/>
              <a:gd name="connsiteX18" fmla="*/ 891822 w 1659467"/>
              <a:gd name="connsiteY18" fmla="*/ 1038578 h 1794933"/>
              <a:gd name="connsiteX19" fmla="*/ 936978 w 1659467"/>
              <a:gd name="connsiteY19" fmla="*/ 1241778 h 1794933"/>
              <a:gd name="connsiteX20" fmla="*/ 970845 w 1659467"/>
              <a:gd name="connsiteY20" fmla="*/ 1253067 h 1794933"/>
              <a:gd name="connsiteX21" fmla="*/ 1072445 w 1659467"/>
              <a:gd name="connsiteY21" fmla="*/ 1320800 h 1794933"/>
              <a:gd name="connsiteX22" fmla="*/ 1106311 w 1659467"/>
              <a:gd name="connsiteY22" fmla="*/ 1343378 h 1794933"/>
              <a:gd name="connsiteX23" fmla="*/ 1151467 w 1659467"/>
              <a:gd name="connsiteY23" fmla="*/ 1411111 h 1794933"/>
              <a:gd name="connsiteX24" fmla="*/ 1174045 w 1659467"/>
              <a:gd name="connsiteY24" fmla="*/ 1444978 h 1794933"/>
              <a:gd name="connsiteX25" fmla="*/ 1207911 w 1659467"/>
              <a:gd name="connsiteY25" fmla="*/ 1478845 h 1794933"/>
              <a:gd name="connsiteX26" fmla="*/ 1253067 w 1659467"/>
              <a:gd name="connsiteY26" fmla="*/ 1535289 h 1794933"/>
              <a:gd name="connsiteX27" fmla="*/ 1343378 w 1659467"/>
              <a:gd name="connsiteY27" fmla="*/ 1603022 h 1794933"/>
              <a:gd name="connsiteX28" fmla="*/ 1388534 w 1659467"/>
              <a:gd name="connsiteY28" fmla="*/ 1625600 h 1794933"/>
              <a:gd name="connsiteX29" fmla="*/ 1478845 w 1659467"/>
              <a:gd name="connsiteY29" fmla="*/ 1693333 h 1794933"/>
              <a:gd name="connsiteX30" fmla="*/ 1524000 w 1659467"/>
              <a:gd name="connsiteY30" fmla="*/ 1715911 h 1794933"/>
              <a:gd name="connsiteX31" fmla="*/ 1591734 w 1659467"/>
              <a:gd name="connsiteY31" fmla="*/ 1761067 h 1794933"/>
              <a:gd name="connsiteX32" fmla="*/ 1625600 w 1659467"/>
              <a:gd name="connsiteY32" fmla="*/ 1783645 h 1794933"/>
              <a:gd name="connsiteX33" fmla="*/ 1659467 w 1659467"/>
              <a:gd name="connsiteY33" fmla="*/ 1794933 h 179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59467" h="1794933">
                <a:moveTo>
                  <a:pt x="0" y="0"/>
                </a:moveTo>
                <a:cubicBezTo>
                  <a:pt x="65348" y="196042"/>
                  <a:pt x="1286" y="19823"/>
                  <a:pt x="67734" y="169333"/>
                </a:cubicBezTo>
                <a:cubicBezTo>
                  <a:pt x="88401" y="215834"/>
                  <a:pt x="66460" y="201927"/>
                  <a:pt x="112889" y="248356"/>
                </a:cubicBezTo>
                <a:cubicBezTo>
                  <a:pt x="126193" y="261660"/>
                  <a:pt x="142993" y="270933"/>
                  <a:pt x="158045" y="282222"/>
                </a:cubicBezTo>
                <a:cubicBezTo>
                  <a:pt x="178555" y="364260"/>
                  <a:pt x="149757" y="303038"/>
                  <a:pt x="203200" y="338667"/>
                </a:cubicBezTo>
                <a:cubicBezTo>
                  <a:pt x="216484" y="347523"/>
                  <a:pt x="223206" y="364612"/>
                  <a:pt x="237067" y="372533"/>
                </a:cubicBezTo>
                <a:cubicBezTo>
                  <a:pt x="250538" y="380231"/>
                  <a:pt x="267695" y="378374"/>
                  <a:pt x="282222" y="383822"/>
                </a:cubicBezTo>
                <a:cubicBezTo>
                  <a:pt x="297979" y="389731"/>
                  <a:pt x="310736" y="403904"/>
                  <a:pt x="327378" y="406400"/>
                </a:cubicBezTo>
                <a:cubicBezTo>
                  <a:pt x="387035" y="415349"/>
                  <a:pt x="447867" y="412878"/>
                  <a:pt x="508000" y="417689"/>
                </a:cubicBezTo>
                <a:cubicBezTo>
                  <a:pt x="541967" y="420406"/>
                  <a:pt x="575733" y="425215"/>
                  <a:pt x="609600" y="428978"/>
                </a:cubicBezTo>
                <a:cubicBezTo>
                  <a:pt x="652636" y="450496"/>
                  <a:pt x="668677" y="457074"/>
                  <a:pt x="711200" y="485422"/>
                </a:cubicBezTo>
                <a:cubicBezTo>
                  <a:pt x="726855" y="495859"/>
                  <a:pt x="739909" y="510152"/>
                  <a:pt x="756356" y="519289"/>
                </a:cubicBezTo>
                <a:cubicBezTo>
                  <a:pt x="870435" y="582667"/>
                  <a:pt x="752254" y="484119"/>
                  <a:pt x="891822" y="598311"/>
                </a:cubicBezTo>
                <a:cubicBezTo>
                  <a:pt x="1040171" y="719687"/>
                  <a:pt x="865513" y="583290"/>
                  <a:pt x="959556" y="677333"/>
                </a:cubicBezTo>
                <a:cubicBezTo>
                  <a:pt x="969150" y="686927"/>
                  <a:pt x="982133" y="692385"/>
                  <a:pt x="993422" y="699911"/>
                </a:cubicBezTo>
                <a:cubicBezTo>
                  <a:pt x="985896" y="763881"/>
                  <a:pt x="979548" y="828001"/>
                  <a:pt x="970845" y="891822"/>
                </a:cubicBezTo>
                <a:cubicBezTo>
                  <a:pt x="968253" y="910834"/>
                  <a:pt x="968137" y="931105"/>
                  <a:pt x="959556" y="948267"/>
                </a:cubicBezTo>
                <a:cubicBezTo>
                  <a:pt x="948780" y="969818"/>
                  <a:pt x="928857" y="985435"/>
                  <a:pt x="914400" y="1004711"/>
                </a:cubicBezTo>
                <a:cubicBezTo>
                  <a:pt x="906259" y="1015565"/>
                  <a:pt x="899348" y="1027289"/>
                  <a:pt x="891822" y="1038578"/>
                </a:cubicBezTo>
                <a:cubicBezTo>
                  <a:pt x="892442" y="1043227"/>
                  <a:pt x="888472" y="1202973"/>
                  <a:pt x="936978" y="1241778"/>
                </a:cubicBezTo>
                <a:cubicBezTo>
                  <a:pt x="946270" y="1249212"/>
                  <a:pt x="959556" y="1249304"/>
                  <a:pt x="970845" y="1253067"/>
                </a:cubicBezTo>
                <a:lnTo>
                  <a:pt x="1072445" y="1320800"/>
                </a:lnTo>
                <a:lnTo>
                  <a:pt x="1106311" y="1343378"/>
                </a:lnTo>
                <a:lnTo>
                  <a:pt x="1151467" y="1411111"/>
                </a:lnTo>
                <a:cubicBezTo>
                  <a:pt x="1158993" y="1422400"/>
                  <a:pt x="1164451" y="1435384"/>
                  <a:pt x="1174045" y="1444978"/>
                </a:cubicBezTo>
                <a:cubicBezTo>
                  <a:pt x="1185334" y="1456267"/>
                  <a:pt x="1197398" y="1466830"/>
                  <a:pt x="1207911" y="1478845"/>
                </a:cubicBezTo>
                <a:cubicBezTo>
                  <a:pt x="1223777" y="1496978"/>
                  <a:pt x="1236029" y="1518251"/>
                  <a:pt x="1253067" y="1535289"/>
                </a:cubicBezTo>
                <a:cubicBezTo>
                  <a:pt x="1267551" y="1549773"/>
                  <a:pt x="1319056" y="1589124"/>
                  <a:pt x="1343378" y="1603022"/>
                </a:cubicBezTo>
                <a:cubicBezTo>
                  <a:pt x="1357989" y="1611371"/>
                  <a:pt x="1373923" y="1617251"/>
                  <a:pt x="1388534" y="1625600"/>
                </a:cubicBezTo>
                <a:cubicBezTo>
                  <a:pt x="1441370" y="1655792"/>
                  <a:pt x="1413720" y="1649917"/>
                  <a:pt x="1478845" y="1693333"/>
                </a:cubicBezTo>
                <a:cubicBezTo>
                  <a:pt x="1492847" y="1702668"/>
                  <a:pt x="1509570" y="1707253"/>
                  <a:pt x="1524000" y="1715911"/>
                </a:cubicBezTo>
                <a:cubicBezTo>
                  <a:pt x="1547268" y="1729872"/>
                  <a:pt x="1569156" y="1746015"/>
                  <a:pt x="1591734" y="1761067"/>
                </a:cubicBezTo>
                <a:cubicBezTo>
                  <a:pt x="1603023" y="1768593"/>
                  <a:pt x="1612729" y="1779355"/>
                  <a:pt x="1625600" y="1783645"/>
                </a:cubicBezTo>
                <a:lnTo>
                  <a:pt x="1659467" y="1794933"/>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899378" y="4481689"/>
            <a:ext cx="1309511" cy="1670970"/>
          </a:xfrm>
          <a:custGeom>
            <a:avLst/>
            <a:gdLst>
              <a:gd name="connsiteX0" fmla="*/ 0 w 1309511"/>
              <a:gd name="connsiteY0" fmla="*/ 0 h 1670970"/>
              <a:gd name="connsiteX1" fmla="*/ 79022 w 1309511"/>
              <a:gd name="connsiteY1" fmla="*/ 112889 h 1670970"/>
              <a:gd name="connsiteX2" fmla="*/ 124178 w 1309511"/>
              <a:gd name="connsiteY2" fmla="*/ 158044 h 1670970"/>
              <a:gd name="connsiteX3" fmla="*/ 146755 w 1309511"/>
              <a:gd name="connsiteY3" fmla="*/ 191911 h 1670970"/>
              <a:gd name="connsiteX4" fmla="*/ 180622 w 1309511"/>
              <a:gd name="connsiteY4" fmla="*/ 203200 h 1670970"/>
              <a:gd name="connsiteX5" fmla="*/ 237066 w 1309511"/>
              <a:gd name="connsiteY5" fmla="*/ 237067 h 1670970"/>
              <a:gd name="connsiteX6" fmla="*/ 270933 w 1309511"/>
              <a:gd name="connsiteY6" fmla="*/ 259644 h 1670970"/>
              <a:gd name="connsiteX7" fmla="*/ 361244 w 1309511"/>
              <a:gd name="connsiteY7" fmla="*/ 282222 h 1670970"/>
              <a:gd name="connsiteX8" fmla="*/ 632178 w 1309511"/>
              <a:gd name="connsiteY8" fmla="*/ 316089 h 1670970"/>
              <a:gd name="connsiteX9" fmla="*/ 677333 w 1309511"/>
              <a:gd name="connsiteY9" fmla="*/ 327378 h 1670970"/>
              <a:gd name="connsiteX10" fmla="*/ 677333 w 1309511"/>
              <a:gd name="connsiteY10" fmla="*/ 587022 h 1670970"/>
              <a:gd name="connsiteX11" fmla="*/ 632178 w 1309511"/>
              <a:gd name="connsiteY11" fmla="*/ 677333 h 1670970"/>
              <a:gd name="connsiteX12" fmla="*/ 541866 w 1309511"/>
              <a:gd name="connsiteY12" fmla="*/ 711200 h 1670970"/>
              <a:gd name="connsiteX13" fmla="*/ 508000 w 1309511"/>
              <a:gd name="connsiteY13" fmla="*/ 745067 h 1670970"/>
              <a:gd name="connsiteX14" fmla="*/ 496711 w 1309511"/>
              <a:gd name="connsiteY14" fmla="*/ 778933 h 1670970"/>
              <a:gd name="connsiteX15" fmla="*/ 485422 w 1309511"/>
              <a:gd name="connsiteY15" fmla="*/ 880533 h 1670970"/>
              <a:gd name="connsiteX16" fmla="*/ 496711 w 1309511"/>
              <a:gd name="connsiteY16" fmla="*/ 1004711 h 1670970"/>
              <a:gd name="connsiteX17" fmla="*/ 609600 w 1309511"/>
              <a:gd name="connsiteY17" fmla="*/ 1095022 h 1670970"/>
              <a:gd name="connsiteX18" fmla="*/ 643466 w 1309511"/>
              <a:gd name="connsiteY18" fmla="*/ 1106311 h 1670970"/>
              <a:gd name="connsiteX19" fmla="*/ 688622 w 1309511"/>
              <a:gd name="connsiteY19" fmla="*/ 1140178 h 1670970"/>
              <a:gd name="connsiteX20" fmla="*/ 790222 w 1309511"/>
              <a:gd name="connsiteY20" fmla="*/ 1207911 h 1670970"/>
              <a:gd name="connsiteX21" fmla="*/ 891822 w 1309511"/>
              <a:gd name="connsiteY21" fmla="*/ 1309511 h 1670970"/>
              <a:gd name="connsiteX22" fmla="*/ 936978 w 1309511"/>
              <a:gd name="connsiteY22" fmla="*/ 1422400 h 1670970"/>
              <a:gd name="connsiteX23" fmla="*/ 948266 w 1309511"/>
              <a:gd name="connsiteY23" fmla="*/ 1478844 h 1670970"/>
              <a:gd name="connsiteX24" fmla="*/ 1061155 w 1309511"/>
              <a:gd name="connsiteY24" fmla="*/ 1580444 h 1670970"/>
              <a:gd name="connsiteX25" fmla="*/ 1106311 w 1309511"/>
              <a:gd name="connsiteY25" fmla="*/ 1614311 h 1670970"/>
              <a:gd name="connsiteX26" fmla="*/ 1185333 w 1309511"/>
              <a:gd name="connsiteY26" fmla="*/ 1636889 h 1670970"/>
              <a:gd name="connsiteX27" fmla="*/ 1230489 w 1309511"/>
              <a:gd name="connsiteY27" fmla="*/ 1659467 h 1670970"/>
              <a:gd name="connsiteX28" fmla="*/ 1309511 w 1309511"/>
              <a:gd name="connsiteY28" fmla="*/ 1670755 h 1670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09511" h="1670970">
                <a:moveTo>
                  <a:pt x="0" y="0"/>
                </a:moveTo>
                <a:cubicBezTo>
                  <a:pt x="33893" y="56488"/>
                  <a:pt x="33743" y="61951"/>
                  <a:pt x="79022" y="112889"/>
                </a:cubicBezTo>
                <a:cubicBezTo>
                  <a:pt x="93164" y="128799"/>
                  <a:pt x="110325" y="141882"/>
                  <a:pt x="124178" y="158044"/>
                </a:cubicBezTo>
                <a:cubicBezTo>
                  <a:pt x="133008" y="168345"/>
                  <a:pt x="136161" y="183435"/>
                  <a:pt x="146755" y="191911"/>
                </a:cubicBezTo>
                <a:cubicBezTo>
                  <a:pt x="156047" y="199345"/>
                  <a:pt x="169979" y="197878"/>
                  <a:pt x="180622" y="203200"/>
                </a:cubicBezTo>
                <a:cubicBezTo>
                  <a:pt x="200247" y="213013"/>
                  <a:pt x="218460" y="225438"/>
                  <a:pt x="237066" y="237067"/>
                </a:cubicBezTo>
                <a:cubicBezTo>
                  <a:pt x="248571" y="244258"/>
                  <a:pt x="258798" y="253577"/>
                  <a:pt x="270933" y="259644"/>
                </a:cubicBezTo>
                <a:cubicBezTo>
                  <a:pt x="292744" y="270549"/>
                  <a:pt x="341921" y="279001"/>
                  <a:pt x="361244" y="282222"/>
                </a:cubicBezTo>
                <a:cubicBezTo>
                  <a:pt x="517291" y="308230"/>
                  <a:pt x="485404" y="302746"/>
                  <a:pt x="632178" y="316089"/>
                </a:cubicBezTo>
                <a:cubicBezTo>
                  <a:pt x="647230" y="319852"/>
                  <a:pt x="664708" y="318360"/>
                  <a:pt x="677333" y="327378"/>
                </a:cubicBezTo>
                <a:cubicBezTo>
                  <a:pt x="760647" y="386888"/>
                  <a:pt x="690985" y="521491"/>
                  <a:pt x="677333" y="587022"/>
                </a:cubicBezTo>
                <a:cubicBezTo>
                  <a:pt x="673078" y="607446"/>
                  <a:pt x="650355" y="659156"/>
                  <a:pt x="632178" y="677333"/>
                </a:cubicBezTo>
                <a:cubicBezTo>
                  <a:pt x="603109" y="706402"/>
                  <a:pt x="582251" y="703123"/>
                  <a:pt x="541866" y="711200"/>
                </a:cubicBezTo>
                <a:cubicBezTo>
                  <a:pt x="530577" y="722489"/>
                  <a:pt x="516856" y="731783"/>
                  <a:pt x="508000" y="745067"/>
                </a:cubicBezTo>
                <a:cubicBezTo>
                  <a:pt x="501399" y="754968"/>
                  <a:pt x="498667" y="767196"/>
                  <a:pt x="496711" y="778933"/>
                </a:cubicBezTo>
                <a:cubicBezTo>
                  <a:pt x="491109" y="812544"/>
                  <a:pt x="489185" y="846666"/>
                  <a:pt x="485422" y="880533"/>
                </a:cubicBezTo>
                <a:cubicBezTo>
                  <a:pt x="489185" y="921926"/>
                  <a:pt x="480886" y="966278"/>
                  <a:pt x="496711" y="1004711"/>
                </a:cubicBezTo>
                <a:cubicBezTo>
                  <a:pt x="514468" y="1047836"/>
                  <a:pt x="568497" y="1077406"/>
                  <a:pt x="609600" y="1095022"/>
                </a:cubicBezTo>
                <a:cubicBezTo>
                  <a:pt x="620537" y="1099709"/>
                  <a:pt x="632177" y="1102548"/>
                  <a:pt x="643466" y="1106311"/>
                </a:cubicBezTo>
                <a:cubicBezTo>
                  <a:pt x="658518" y="1117600"/>
                  <a:pt x="672667" y="1130206"/>
                  <a:pt x="688622" y="1140178"/>
                </a:cubicBezTo>
                <a:cubicBezTo>
                  <a:pt x="751649" y="1179569"/>
                  <a:pt x="725907" y="1143596"/>
                  <a:pt x="790222" y="1207911"/>
                </a:cubicBezTo>
                <a:cubicBezTo>
                  <a:pt x="925689" y="1343378"/>
                  <a:pt x="741305" y="1189095"/>
                  <a:pt x="891822" y="1309511"/>
                </a:cubicBezTo>
                <a:cubicBezTo>
                  <a:pt x="911890" y="1349647"/>
                  <a:pt x="927680" y="1375905"/>
                  <a:pt x="936978" y="1422400"/>
                </a:cubicBezTo>
                <a:cubicBezTo>
                  <a:pt x="940741" y="1441215"/>
                  <a:pt x="941529" y="1460878"/>
                  <a:pt x="948266" y="1478844"/>
                </a:cubicBezTo>
                <a:cubicBezTo>
                  <a:pt x="965268" y="1524184"/>
                  <a:pt x="1033345" y="1559587"/>
                  <a:pt x="1061155" y="1580444"/>
                </a:cubicBezTo>
                <a:cubicBezTo>
                  <a:pt x="1076207" y="1591733"/>
                  <a:pt x="1088058" y="1609748"/>
                  <a:pt x="1106311" y="1614311"/>
                </a:cubicBezTo>
                <a:cubicBezTo>
                  <a:pt x="1129224" y="1620039"/>
                  <a:pt x="1162660" y="1627172"/>
                  <a:pt x="1185333" y="1636889"/>
                </a:cubicBezTo>
                <a:cubicBezTo>
                  <a:pt x="1200801" y="1643518"/>
                  <a:pt x="1214732" y="1653558"/>
                  <a:pt x="1230489" y="1659467"/>
                </a:cubicBezTo>
                <a:cubicBezTo>
                  <a:pt x="1267892" y="1673493"/>
                  <a:pt x="1273739" y="1670755"/>
                  <a:pt x="1309511" y="167075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7292622" y="4492978"/>
            <a:ext cx="880534" cy="1636889"/>
          </a:xfrm>
          <a:custGeom>
            <a:avLst/>
            <a:gdLst>
              <a:gd name="connsiteX0" fmla="*/ 0 w 880534"/>
              <a:gd name="connsiteY0" fmla="*/ 0 h 1636889"/>
              <a:gd name="connsiteX1" fmla="*/ 11289 w 880534"/>
              <a:gd name="connsiteY1" fmla="*/ 67733 h 1636889"/>
              <a:gd name="connsiteX2" fmla="*/ 33867 w 880534"/>
              <a:gd name="connsiteY2" fmla="*/ 135466 h 1636889"/>
              <a:gd name="connsiteX3" fmla="*/ 45156 w 880534"/>
              <a:gd name="connsiteY3" fmla="*/ 248355 h 1636889"/>
              <a:gd name="connsiteX4" fmla="*/ 56445 w 880534"/>
              <a:gd name="connsiteY4" fmla="*/ 304800 h 1636889"/>
              <a:gd name="connsiteX5" fmla="*/ 67734 w 880534"/>
              <a:gd name="connsiteY5" fmla="*/ 406400 h 1636889"/>
              <a:gd name="connsiteX6" fmla="*/ 124178 w 880534"/>
              <a:gd name="connsiteY6" fmla="*/ 553155 h 1636889"/>
              <a:gd name="connsiteX7" fmla="*/ 146756 w 880534"/>
              <a:gd name="connsiteY7" fmla="*/ 587022 h 1636889"/>
              <a:gd name="connsiteX8" fmla="*/ 237067 w 880534"/>
              <a:gd name="connsiteY8" fmla="*/ 677333 h 1636889"/>
              <a:gd name="connsiteX9" fmla="*/ 270934 w 880534"/>
              <a:gd name="connsiteY9" fmla="*/ 688622 h 1636889"/>
              <a:gd name="connsiteX10" fmla="*/ 361245 w 880534"/>
              <a:gd name="connsiteY10" fmla="*/ 733778 h 1636889"/>
              <a:gd name="connsiteX11" fmla="*/ 417689 w 880534"/>
              <a:gd name="connsiteY11" fmla="*/ 767644 h 1636889"/>
              <a:gd name="connsiteX12" fmla="*/ 485422 w 880534"/>
              <a:gd name="connsiteY12" fmla="*/ 801511 h 1636889"/>
              <a:gd name="connsiteX13" fmla="*/ 553156 w 880534"/>
              <a:gd name="connsiteY13" fmla="*/ 846666 h 1636889"/>
              <a:gd name="connsiteX14" fmla="*/ 587022 w 880534"/>
              <a:gd name="connsiteY14" fmla="*/ 880533 h 1636889"/>
              <a:gd name="connsiteX15" fmla="*/ 620889 w 880534"/>
              <a:gd name="connsiteY15" fmla="*/ 903111 h 1636889"/>
              <a:gd name="connsiteX16" fmla="*/ 666045 w 880534"/>
              <a:gd name="connsiteY16" fmla="*/ 993422 h 1636889"/>
              <a:gd name="connsiteX17" fmla="*/ 699911 w 880534"/>
              <a:gd name="connsiteY17" fmla="*/ 1016000 h 1636889"/>
              <a:gd name="connsiteX18" fmla="*/ 733778 w 880534"/>
              <a:gd name="connsiteY18" fmla="*/ 1049866 h 1636889"/>
              <a:gd name="connsiteX19" fmla="*/ 745067 w 880534"/>
              <a:gd name="connsiteY19" fmla="*/ 1083733 h 1636889"/>
              <a:gd name="connsiteX20" fmla="*/ 722489 w 880534"/>
              <a:gd name="connsiteY20" fmla="*/ 1219200 h 1636889"/>
              <a:gd name="connsiteX21" fmla="*/ 699911 w 880534"/>
              <a:gd name="connsiteY21" fmla="*/ 1320800 h 1636889"/>
              <a:gd name="connsiteX22" fmla="*/ 711200 w 880534"/>
              <a:gd name="connsiteY22" fmla="*/ 1411111 h 1636889"/>
              <a:gd name="connsiteX23" fmla="*/ 745067 w 880534"/>
              <a:gd name="connsiteY23" fmla="*/ 1444978 h 1636889"/>
              <a:gd name="connsiteX24" fmla="*/ 767645 w 880534"/>
              <a:gd name="connsiteY24" fmla="*/ 1490133 h 1636889"/>
              <a:gd name="connsiteX25" fmla="*/ 801511 w 880534"/>
              <a:gd name="connsiteY25" fmla="*/ 1535289 h 1636889"/>
              <a:gd name="connsiteX26" fmla="*/ 846667 w 880534"/>
              <a:gd name="connsiteY26" fmla="*/ 1591733 h 1636889"/>
              <a:gd name="connsiteX27" fmla="*/ 880534 w 880534"/>
              <a:gd name="connsiteY27" fmla="*/ 1636889 h 1636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80534" h="1636889">
                <a:moveTo>
                  <a:pt x="0" y="0"/>
                </a:moveTo>
                <a:cubicBezTo>
                  <a:pt x="3763" y="22578"/>
                  <a:pt x="5737" y="45527"/>
                  <a:pt x="11289" y="67733"/>
                </a:cubicBezTo>
                <a:cubicBezTo>
                  <a:pt x="17061" y="90821"/>
                  <a:pt x="33867" y="135466"/>
                  <a:pt x="33867" y="135466"/>
                </a:cubicBezTo>
                <a:cubicBezTo>
                  <a:pt x="37630" y="173096"/>
                  <a:pt x="40158" y="210869"/>
                  <a:pt x="45156" y="248355"/>
                </a:cubicBezTo>
                <a:cubicBezTo>
                  <a:pt x="47692" y="267374"/>
                  <a:pt x="53731" y="285805"/>
                  <a:pt x="56445" y="304800"/>
                </a:cubicBezTo>
                <a:cubicBezTo>
                  <a:pt x="61264" y="338533"/>
                  <a:pt x="60342" y="373136"/>
                  <a:pt x="67734" y="406400"/>
                </a:cubicBezTo>
                <a:cubicBezTo>
                  <a:pt x="78115" y="453115"/>
                  <a:pt x="99214" y="509469"/>
                  <a:pt x="124178" y="553155"/>
                </a:cubicBezTo>
                <a:cubicBezTo>
                  <a:pt x="130910" y="564935"/>
                  <a:pt x="138615" y="576168"/>
                  <a:pt x="146756" y="587022"/>
                </a:cubicBezTo>
                <a:cubicBezTo>
                  <a:pt x="178102" y="628817"/>
                  <a:pt x="192597" y="651922"/>
                  <a:pt x="237067" y="677333"/>
                </a:cubicBezTo>
                <a:cubicBezTo>
                  <a:pt x="247399" y="683237"/>
                  <a:pt x="259645" y="684859"/>
                  <a:pt x="270934" y="688622"/>
                </a:cubicBezTo>
                <a:cubicBezTo>
                  <a:pt x="338362" y="756052"/>
                  <a:pt x="265114" y="695326"/>
                  <a:pt x="361245" y="733778"/>
                </a:cubicBezTo>
                <a:cubicBezTo>
                  <a:pt x="381617" y="741927"/>
                  <a:pt x="398427" y="757137"/>
                  <a:pt x="417689" y="767644"/>
                </a:cubicBezTo>
                <a:cubicBezTo>
                  <a:pt x="439849" y="779732"/>
                  <a:pt x="464419" y="787509"/>
                  <a:pt x="485422" y="801511"/>
                </a:cubicBezTo>
                <a:cubicBezTo>
                  <a:pt x="569979" y="857883"/>
                  <a:pt x="472633" y="819827"/>
                  <a:pt x="553156" y="846666"/>
                </a:cubicBezTo>
                <a:cubicBezTo>
                  <a:pt x="564445" y="857955"/>
                  <a:pt x="574758" y="870312"/>
                  <a:pt x="587022" y="880533"/>
                </a:cubicBezTo>
                <a:cubicBezTo>
                  <a:pt x="597445" y="889219"/>
                  <a:pt x="613003" y="892071"/>
                  <a:pt x="620889" y="903111"/>
                </a:cubicBezTo>
                <a:cubicBezTo>
                  <a:pt x="661317" y="959710"/>
                  <a:pt x="623649" y="951025"/>
                  <a:pt x="666045" y="993422"/>
                </a:cubicBezTo>
                <a:cubicBezTo>
                  <a:pt x="675639" y="1003016"/>
                  <a:pt x="689488" y="1007314"/>
                  <a:pt x="699911" y="1016000"/>
                </a:cubicBezTo>
                <a:cubicBezTo>
                  <a:pt x="712176" y="1026220"/>
                  <a:pt x="722489" y="1038577"/>
                  <a:pt x="733778" y="1049866"/>
                </a:cubicBezTo>
                <a:cubicBezTo>
                  <a:pt x="737541" y="1061155"/>
                  <a:pt x="745067" y="1071833"/>
                  <a:pt x="745067" y="1083733"/>
                </a:cubicBezTo>
                <a:cubicBezTo>
                  <a:pt x="745067" y="1159833"/>
                  <a:pt x="734378" y="1159753"/>
                  <a:pt x="722489" y="1219200"/>
                </a:cubicBezTo>
                <a:cubicBezTo>
                  <a:pt x="702621" y="1318538"/>
                  <a:pt x="721881" y="1254890"/>
                  <a:pt x="699911" y="1320800"/>
                </a:cubicBezTo>
                <a:cubicBezTo>
                  <a:pt x="703674" y="1350904"/>
                  <a:pt x="700832" y="1382600"/>
                  <a:pt x="711200" y="1411111"/>
                </a:cubicBezTo>
                <a:cubicBezTo>
                  <a:pt x="716656" y="1426115"/>
                  <a:pt x="735787" y="1431987"/>
                  <a:pt x="745067" y="1444978"/>
                </a:cubicBezTo>
                <a:cubicBezTo>
                  <a:pt x="754848" y="1458672"/>
                  <a:pt x="758726" y="1475863"/>
                  <a:pt x="767645" y="1490133"/>
                </a:cubicBezTo>
                <a:cubicBezTo>
                  <a:pt x="777617" y="1506088"/>
                  <a:pt x="790222" y="1520237"/>
                  <a:pt x="801511" y="1535289"/>
                </a:cubicBezTo>
                <a:cubicBezTo>
                  <a:pt x="829887" y="1620413"/>
                  <a:pt x="788309" y="1518786"/>
                  <a:pt x="846667" y="1591733"/>
                </a:cubicBezTo>
                <a:cubicBezTo>
                  <a:pt x="893166" y="1649857"/>
                  <a:pt x="824297" y="1608770"/>
                  <a:pt x="880534" y="163688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590800" y="2514600"/>
            <a:ext cx="685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Rectangle 14"/>
          <p:cNvSpPr/>
          <p:nvPr/>
        </p:nvSpPr>
        <p:spPr>
          <a:xfrm>
            <a:off x="4556478" y="3200400"/>
            <a:ext cx="685800" cy="38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TextBox 13"/>
          <p:cNvSpPr txBox="1"/>
          <p:nvPr/>
        </p:nvSpPr>
        <p:spPr>
          <a:xfrm>
            <a:off x="2667000" y="3200400"/>
            <a:ext cx="609600" cy="646331"/>
          </a:xfrm>
          <a:prstGeom prst="rect">
            <a:avLst/>
          </a:prstGeom>
          <a:noFill/>
        </p:spPr>
        <p:txBody>
          <a:bodyPr wrap="square" rtlCol="0">
            <a:spAutoFit/>
          </a:bodyPr>
          <a:lstStyle/>
          <a:p>
            <a:r>
              <a:rPr lang="en-US" sz="3600" b="1" dirty="0" smtClean="0"/>
              <a:t>6</a:t>
            </a:r>
            <a:endParaRPr lang="en-US" sz="3600" b="1" dirty="0"/>
          </a:p>
        </p:txBody>
      </p:sp>
      <p:sp>
        <p:nvSpPr>
          <p:cNvPr id="16" name="TextBox 15"/>
          <p:cNvSpPr txBox="1"/>
          <p:nvPr/>
        </p:nvSpPr>
        <p:spPr>
          <a:xfrm>
            <a:off x="4718757" y="2514600"/>
            <a:ext cx="658989" cy="646331"/>
          </a:xfrm>
          <a:prstGeom prst="rect">
            <a:avLst/>
          </a:prstGeom>
          <a:noFill/>
        </p:spPr>
        <p:txBody>
          <a:bodyPr wrap="square" rtlCol="0">
            <a:spAutoFit/>
          </a:bodyPr>
          <a:lstStyle/>
          <a:p>
            <a:r>
              <a:rPr lang="en-US" sz="3600" b="1" dirty="0" smtClean="0"/>
              <a:t>7</a:t>
            </a:r>
            <a:endParaRPr lang="en-US" sz="3600" b="1" dirty="0"/>
          </a:p>
        </p:txBody>
      </p:sp>
      <p:sp>
        <p:nvSpPr>
          <p:cNvPr id="17" name="TextBox 16"/>
          <p:cNvSpPr txBox="1"/>
          <p:nvPr/>
        </p:nvSpPr>
        <p:spPr>
          <a:xfrm>
            <a:off x="7086600" y="2469444"/>
            <a:ext cx="457200" cy="707886"/>
          </a:xfrm>
          <a:prstGeom prst="rect">
            <a:avLst/>
          </a:prstGeom>
          <a:noFill/>
        </p:spPr>
        <p:txBody>
          <a:bodyPr wrap="square" rtlCol="0">
            <a:spAutoFit/>
          </a:bodyPr>
          <a:lstStyle/>
          <a:p>
            <a:r>
              <a:rPr lang="en-US" sz="4000" b="1" dirty="0" smtClean="0"/>
              <a:t>1</a:t>
            </a:r>
            <a:endParaRPr lang="en-US" sz="4000" b="1" dirty="0"/>
          </a:p>
        </p:txBody>
      </p:sp>
      <p:cxnSp>
        <p:nvCxnSpPr>
          <p:cNvPr id="19" name="Straight Connector 18"/>
          <p:cNvCxnSpPr/>
          <p:nvPr/>
        </p:nvCxnSpPr>
        <p:spPr>
          <a:xfrm>
            <a:off x="2667000" y="3048000"/>
            <a:ext cx="533400" cy="2257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632678" y="3056467"/>
            <a:ext cx="533400" cy="2257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025922" y="3053645"/>
            <a:ext cx="533400" cy="2257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024512" y="3174999"/>
            <a:ext cx="625122" cy="646331"/>
          </a:xfrm>
          <a:prstGeom prst="rect">
            <a:avLst/>
          </a:prstGeom>
          <a:noFill/>
        </p:spPr>
        <p:txBody>
          <a:bodyPr wrap="square" rtlCol="0">
            <a:spAutoFit/>
          </a:bodyPr>
          <a:lstStyle/>
          <a:p>
            <a:r>
              <a:rPr lang="en-US" sz="3600" b="1" dirty="0" smtClean="0"/>
              <a:t>2</a:t>
            </a:r>
            <a:endParaRPr lang="en-US" sz="3600" b="1" dirty="0"/>
          </a:p>
        </p:txBody>
      </p:sp>
      <p:sp>
        <p:nvSpPr>
          <p:cNvPr id="23" name="TextBox 22"/>
          <p:cNvSpPr txBox="1"/>
          <p:nvPr/>
        </p:nvSpPr>
        <p:spPr>
          <a:xfrm>
            <a:off x="3884788" y="375539"/>
            <a:ext cx="4878211" cy="1323439"/>
          </a:xfrm>
          <a:prstGeom prst="rect">
            <a:avLst/>
          </a:prstGeom>
          <a:noFill/>
        </p:spPr>
        <p:txBody>
          <a:bodyPr wrap="square" rtlCol="0">
            <a:spAutoFit/>
          </a:bodyPr>
          <a:lstStyle/>
          <a:p>
            <a:r>
              <a:rPr lang="en-US" sz="2000" dirty="0" smtClean="0"/>
              <a:t>Determine the value of the numerator and denominator without repeating the digits 6 and 7. Use estimation, not common denominators.</a:t>
            </a:r>
            <a:endParaRPr lang="en-US" sz="2000" dirty="0"/>
          </a:p>
        </p:txBody>
      </p:sp>
    </p:spTree>
    <p:extLst>
      <p:ext uri="{BB962C8B-B14F-4D97-AF65-F5344CB8AC3E}">
        <p14:creationId xmlns:p14="http://schemas.microsoft.com/office/powerpoint/2010/main" val="1924499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smtClean="0"/>
                  <a:t>Estimate </a:t>
                </a:r>
                <a14:m>
                  <m:oMath xmlns:m="http://schemas.openxmlformats.org/officeDocument/2006/math">
                    <m:f>
                      <m:fPr>
                        <m:ctrlPr>
                          <a:rPr lang="en-US" i="1" smtClean="0">
                            <a:latin typeface="Cambria Math"/>
                          </a:rPr>
                        </m:ctrlPr>
                      </m:fPr>
                      <m:num>
                        <m:r>
                          <a:rPr lang="en-US" b="0" i="1" smtClean="0">
                            <a:latin typeface="Cambria Math"/>
                          </a:rPr>
                          <m:t>12</m:t>
                        </m:r>
                      </m:num>
                      <m:den>
                        <m:r>
                          <a:rPr lang="en-US" b="0" i="1" smtClean="0">
                            <a:latin typeface="Cambria Math"/>
                          </a:rPr>
                          <m:t>13</m:t>
                        </m:r>
                      </m:den>
                    </m:f>
                  </m:oMath>
                </a14:m>
                <a:r>
                  <a:rPr lang="en-US" dirty="0" smtClean="0"/>
                  <a:t> + </a:t>
                </a:r>
                <a14:m>
                  <m:oMath xmlns:m="http://schemas.openxmlformats.org/officeDocument/2006/math">
                    <m:f>
                      <m:fPr>
                        <m:ctrlPr>
                          <a:rPr lang="en-US" i="1" smtClean="0">
                            <a:latin typeface="Cambria Math"/>
                          </a:rPr>
                        </m:ctrlPr>
                      </m:fPr>
                      <m:num>
                        <m:r>
                          <a:rPr lang="en-US" b="0" i="1" smtClean="0">
                            <a:latin typeface="Cambria Math"/>
                          </a:rPr>
                          <m:t>7</m:t>
                        </m:r>
                      </m:num>
                      <m:den>
                        <m:r>
                          <a:rPr lang="en-US" b="0" i="1" smtClean="0">
                            <a:latin typeface="Cambria Math"/>
                          </a:rPr>
                          <m:t>8</m:t>
                        </m:r>
                      </m:den>
                    </m:f>
                  </m:oMath>
                </a14:m>
                <a:r>
                  <a:rPr lang="en-US" dirty="0" smtClean="0"/>
                  <a:t>.</a:t>
                </a:r>
              </a:p>
              <a:p>
                <a:pPr marL="596646" indent="-514350">
                  <a:buAutoNum type="alphaLcPeriod"/>
                </a:pPr>
                <a:r>
                  <a:rPr lang="en-US" dirty="0" smtClean="0"/>
                  <a:t>1     b. 2     c.19     d. 21</a:t>
                </a:r>
              </a:p>
              <a:p>
                <a:pPr marL="82296" indent="0">
                  <a:buNone/>
                </a:pPr>
                <a:endParaRPr lang="en-US" dirty="0"/>
              </a:p>
              <a:p>
                <a:r>
                  <a:rPr lang="en-US" dirty="0" smtClean="0"/>
                  <a:t>Which fraction is closest in value to 1, </a:t>
                </a:r>
                <a14:m>
                  <m:oMath xmlns:m="http://schemas.openxmlformats.org/officeDocument/2006/math">
                    <m:f>
                      <m:fPr>
                        <m:ctrlPr>
                          <a:rPr lang="en-US" i="1" smtClean="0">
                            <a:latin typeface="Cambria Math"/>
                          </a:rPr>
                        </m:ctrlPr>
                      </m:fPr>
                      <m:num>
                        <m:r>
                          <a:rPr lang="en-US" b="0" i="1" smtClean="0">
                            <a:latin typeface="Cambria Math"/>
                          </a:rPr>
                          <m:t>30</m:t>
                        </m:r>
                      </m:num>
                      <m:den>
                        <m:r>
                          <a:rPr lang="en-US" b="0" i="1" smtClean="0">
                            <a:latin typeface="Cambria Math"/>
                          </a:rPr>
                          <m:t>31</m:t>
                        </m:r>
                      </m:den>
                    </m:f>
                  </m:oMath>
                </a14:m>
                <a:r>
                  <a:rPr lang="en-US" dirty="0" smtClean="0"/>
                  <a:t> or </a:t>
                </a:r>
                <a14:m>
                  <m:oMath xmlns:m="http://schemas.openxmlformats.org/officeDocument/2006/math">
                    <m:f>
                      <m:fPr>
                        <m:ctrlPr>
                          <a:rPr lang="en-US" i="1" smtClean="0">
                            <a:latin typeface="Cambria Math"/>
                          </a:rPr>
                        </m:ctrlPr>
                      </m:fPr>
                      <m:num>
                        <m:r>
                          <a:rPr lang="en-US" b="0" i="1" smtClean="0">
                            <a:latin typeface="Cambria Math"/>
                          </a:rPr>
                          <m:t>36</m:t>
                        </m:r>
                      </m:num>
                      <m:den>
                        <m:r>
                          <a:rPr lang="en-US" b="0" i="1" smtClean="0">
                            <a:latin typeface="Cambria Math"/>
                          </a:rPr>
                          <m:t>37</m:t>
                        </m:r>
                      </m:den>
                    </m:f>
                  </m:oMath>
                </a14:m>
                <a:r>
                  <a:rPr lang="en-US" dirty="0" smtClean="0"/>
                  <a:t>?</a:t>
                </a:r>
              </a:p>
              <a:p>
                <a:r>
                  <a:rPr lang="en-US" dirty="0" smtClean="0"/>
                  <a:t>The product of </a:t>
                </a:r>
                <a14:m>
                  <m:oMath xmlns:m="http://schemas.openxmlformats.org/officeDocument/2006/math">
                    <m:f>
                      <m:fPr>
                        <m:ctrlPr>
                          <a:rPr lang="en-US" i="1" smtClean="0">
                            <a:latin typeface="Cambria Math"/>
                          </a:rPr>
                        </m:ctrlPr>
                      </m:fPr>
                      <m:num>
                        <m:r>
                          <a:rPr lang="en-US" b="0" i="1" smtClean="0">
                            <a:latin typeface="Cambria Math"/>
                          </a:rPr>
                          <m:t>17</m:t>
                        </m:r>
                      </m:num>
                      <m:den>
                        <m:r>
                          <a:rPr lang="en-US" b="0" i="1" smtClean="0">
                            <a:latin typeface="Cambria Math"/>
                          </a:rPr>
                          <m:t>29</m:t>
                        </m:r>
                      </m:den>
                    </m:f>
                  </m:oMath>
                </a14:m>
                <a:r>
                  <a:rPr lang="en-US" dirty="0" smtClean="0"/>
                  <a:t> x </a:t>
                </a:r>
                <a14:m>
                  <m:oMath xmlns:m="http://schemas.openxmlformats.org/officeDocument/2006/math">
                    <m:f>
                      <m:fPr>
                        <m:ctrlPr>
                          <a:rPr lang="en-US" i="1" smtClean="0">
                            <a:latin typeface="Cambria Math"/>
                          </a:rPr>
                        </m:ctrlPr>
                      </m:fPr>
                      <m:num>
                        <m:r>
                          <a:rPr lang="en-US" b="0" i="1" smtClean="0">
                            <a:latin typeface="Cambria Math"/>
                          </a:rPr>
                          <m:t>6</m:t>
                        </m:r>
                      </m:num>
                      <m:den>
                        <m:r>
                          <a:rPr lang="en-US" b="0" i="1" smtClean="0">
                            <a:latin typeface="Cambria Math"/>
                          </a:rPr>
                          <m:t>13</m:t>
                        </m:r>
                      </m:den>
                    </m:f>
                  </m:oMath>
                </a14:m>
                <a:r>
                  <a:rPr lang="en-US" dirty="0" smtClean="0"/>
                  <a:t> is</a:t>
                </a:r>
              </a:p>
              <a:p>
                <a:pPr marL="596646" indent="-514350">
                  <a:buAutoNum type="alphaLcPeriod"/>
                </a:pPr>
                <a:r>
                  <a:rPr lang="en-US" dirty="0" smtClean="0"/>
                  <a:t>Greater than ½           b. equal to ½</a:t>
                </a:r>
              </a:p>
              <a:p>
                <a:pPr marL="82296" indent="0">
                  <a:buNone/>
                </a:pPr>
                <a:r>
                  <a:rPr lang="en-US" dirty="0" smtClean="0"/>
                  <a:t>c.   Less than ½                d. I don’t know.</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976" t="-762" b="-4066"/>
                </a:stretch>
              </a:blipFill>
            </p:spPr>
            <p:txBody>
              <a:bodyPr/>
              <a:lstStyle/>
              <a:p>
                <a:r>
                  <a:rPr lang="en-US">
                    <a:noFill/>
                  </a:rPr>
                  <a:t> </a:t>
                </a:r>
              </a:p>
            </p:txBody>
          </p:sp>
        </mc:Fallback>
      </mc:AlternateContent>
    </p:spTree>
    <p:extLst>
      <p:ext uri="{BB962C8B-B14F-4D97-AF65-F5344CB8AC3E}">
        <p14:creationId xmlns:p14="http://schemas.microsoft.com/office/powerpoint/2010/main" val="62936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Close</a:t>
            </a:r>
            <a:endParaRPr lang="en-US" dirty="0"/>
          </a:p>
        </p:txBody>
      </p:sp>
      <p:sp>
        <p:nvSpPr>
          <p:cNvPr id="3" name="Content Placeholder 2"/>
          <p:cNvSpPr>
            <a:spLocks noGrp="1"/>
          </p:cNvSpPr>
          <p:nvPr>
            <p:ph idx="1"/>
          </p:nvPr>
        </p:nvSpPr>
        <p:spPr/>
        <p:txBody>
          <a:bodyPr/>
          <a:lstStyle/>
          <a:p>
            <a:r>
              <a:rPr lang="en-US" dirty="0" smtClean="0"/>
              <a:t>Read the game directions.</a:t>
            </a:r>
          </a:p>
          <a:p>
            <a:r>
              <a:rPr lang="en-US" dirty="0" smtClean="0"/>
              <a:t>Play the game.</a:t>
            </a:r>
          </a:p>
          <a:p>
            <a:r>
              <a:rPr lang="en-US" dirty="0" smtClean="0"/>
              <a:t>On which concepts does this game focus?</a:t>
            </a:r>
          </a:p>
          <a:p>
            <a:r>
              <a:rPr lang="en-US" dirty="0" smtClean="0"/>
              <a:t>How does it develop number sense?</a:t>
            </a:r>
          </a:p>
          <a:p>
            <a:r>
              <a:rPr lang="en-US" dirty="0" smtClean="0"/>
              <a:t>How can it be adapted? </a:t>
            </a:r>
            <a:endParaRPr lang="en-US" dirty="0"/>
          </a:p>
        </p:txBody>
      </p:sp>
    </p:spTree>
    <p:extLst>
      <p:ext uri="{BB962C8B-B14F-4D97-AF65-F5344CB8AC3E}">
        <p14:creationId xmlns:p14="http://schemas.microsoft.com/office/powerpoint/2010/main" val="1447807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Reflecting on Get to 1,000.</a:t>
            </a:r>
            <a:endParaRPr lang="en-US" dirty="0"/>
          </a:p>
        </p:txBody>
      </p:sp>
      <p:sp>
        <p:nvSpPr>
          <p:cNvPr id="3" name="Content Placeholder 2"/>
          <p:cNvSpPr>
            <a:spLocks noGrp="1"/>
          </p:cNvSpPr>
          <p:nvPr>
            <p:ph idx="1"/>
          </p:nvPr>
        </p:nvSpPr>
        <p:spPr>
          <a:xfrm>
            <a:off x="1066800" y="1447800"/>
            <a:ext cx="7866888" cy="4800600"/>
          </a:xfrm>
        </p:spPr>
        <p:txBody>
          <a:bodyPr/>
          <a:lstStyle/>
          <a:p>
            <a:r>
              <a:rPr lang="en-US" dirty="0"/>
              <a:t>Go to </a:t>
            </a:r>
            <a:r>
              <a:rPr lang="en-US" dirty="0" smtClean="0"/>
              <a:t>mscsummercourses2013.wikispaces.com </a:t>
            </a:r>
            <a:r>
              <a:rPr lang="en-US" dirty="0"/>
              <a:t>and then to the number sense page.</a:t>
            </a:r>
          </a:p>
          <a:p>
            <a:r>
              <a:rPr lang="en-US" dirty="0"/>
              <a:t>Respond to the discussion prompt </a:t>
            </a:r>
            <a:r>
              <a:rPr lang="en-US" dirty="0" smtClean="0"/>
              <a:t>for </a:t>
            </a:r>
            <a:r>
              <a:rPr lang="en-US" b="1" u="sng" dirty="0" smtClean="0"/>
              <a:t>day 3.</a:t>
            </a:r>
            <a:endParaRPr lang="en-US" b="1" u="sng" dirty="0"/>
          </a:p>
        </p:txBody>
      </p:sp>
    </p:spTree>
    <p:extLst>
      <p:ext uri="{BB962C8B-B14F-4D97-AF65-F5344CB8AC3E}">
        <p14:creationId xmlns:p14="http://schemas.microsoft.com/office/powerpoint/2010/main" val="1498883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a:t>How and where  do the PA CC Math </a:t>
            </a:r>
            <a:r>
              <a:rPr lang="en-US" sz="4400" dirty="0" smtClean="0"/>
              <a:t>and CCSSM standards </a:t>
            </a:r>
            <a:r>
              <a:rPr lang="en-US" sz="4400" dirty="0"/>
              <a:t>address the topic of number sense?</a:t>
            </a:r>
          </a:p>
          <a:p>
            <a:endParaRPr lang="en-US" dirty="0"/>
          </a:p>
        </p:txBody>
      </p:sp>
    </p:spTree>
    <p:extLst>
      <p:ext uri="{BB962C8B-B14F-4D97-AF65-F5344CB8AC3E}">
        <p14:creationId xmlns:p14="http://schemas.microsoft.com/office/powerpoint/2010/main" val="10458015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Think of ways to incorporate number sense activities throughout the year</a:t>
            </a:r>
            <a:r>
              <a:rPr lang="en-US" dirty="0" smtClean="0"/>
              <a:t>.</a:t>
            </a:r>
          </a:p>
          <a:p>
            <a:r>
              <a:rPr lang="en-US" dirty="0" smtClean="0"/>
              <a:t>What steps/actions must you take to support students in developing number sense?</a:t>
            </a:r>
          </a:p>
          <a:p>
            <a:endParaRPr lang="en-US" dirty="0"/>
          </a:p>
          <a:p>
            <a:pPr marL="82296" indent="0">
              <a:buNone/>
            </a:pPr>
            <a:endParaRPr lang="en-US" dirty="0"/>
          </a:p>
        </p:txBody>
      </p:sp>
    </p:spTree>
    <p:extLst>
      <p:ext uri="{BB962C8B-B14F-4D97-AF65-F5344CB8AC3E}">
        <p14:creationId xmlns:p14="http://schemas.microsoft.com/office/powerpoint/2010/main" val="2295096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Content Placeholder 2"/>
          <p:cNvSpPr>
            <a:spLocks noGrp="1"/>
          </p:cNvSpPr>
          <p:nvPr>
            <p:ph idx="1"/>
          </p:nvPr>
        </p:nvSpPr>
        <p:spPr/>
        <p:txBody>
          <a:bodyPr/>
          <a:lstStyle/>
          <a:p>
            <a:r>
              <a:rPr lang="en-US" dirty="0"/>
              <a:t>Plan task focusing on </a:t>
            </a:r>
            <a:r>
              <a:rPr lang="en-US" dirty="0" smtClean="0"/>
              <a:t>one </a:t>
            </a:r>
            <a:r>
              <a:rPr lang="en-US" dirty="0"/>
              <a:t>standard and one standard for math </a:t>
            </a:r>
            <a:r>
              <a:rPr lang="en-US" dirty="0" smtClean="0"/>
              <a:t>practice to </a:t>
            </a:r>
            <a:r>
              <a:rPr lang="en-US" dirty="0"/>
              <a:t>develop/extend number sense</a:t>
            </a:r>
            <a:r>
              <a:rPr lang="en-US" dirty="0" smtClean="0"/>
              <a:t>.</a:t>
            </a:r>
          </a:p>
          <a:p>
            <a:pPr lvl="1"/>
            <a:r>
              <a:rPr lang="en-US" dirty="0" smtClean="0"/>
              <a:t>Include at </a:t>
            </a:r>
            <a:r>
              <a:rPr lang="en-US" dirty="0" smtClean="0"/>
              <a:t>least </a:t>
            </a:r>
            <a:r>
              <a:rPr lang="en-US" dirty="0" smtClean="0"/>
              <a:t>one of the following:</a:t>
            </a:r>
          </a:p>
          <a:p>
            <a:pPr lvl="2"/>
            <a:r>
              <a:rPr lang="en-US" sz="2800" dirty="0" smtClean="0"/>
              <a:t>The use of visuals</a:t>
            </a:r>
            <a:endParaRPr lang="en-US" sz="2800" dirty="0"/>
          </a:p>
          <a:p>
            <a:pPr lvl="2"/>
            <a:r>
              <a:rPr lang="en-US" sz="2500" dirty="0"/>
              <a:t>A</a:t>
            </a:r>
            <a:r>
              <a:rPr lang="en-US" sz="2500" dirty="0" smtClean="0"/>
              <a:t> </a:t>
            </a:r>
            <a:r>
              <a:rPr lang="en-US" sz="2500" dirty="0"/>
              <a:t>mental math activity and a game. </a:t>
            </a:r>
            <a:endParaRPr lang="en-US" sz="2500" dirty="0" smtClean="0"/>
          </a:p>
          <a:p>
            <a:pPr lvl="2"/>
            <a:r>
              <a:rPr lang="en-US" sz="2500" dirty="0"/>
              <a:t>A</a:t>
            </a:r>
            <a:r>
              <a:rPr lang="en-US" sz="2500" dirty="0" smtClean="0"/>
              <a:t>n estimation activity. </a:t>
            </a:r>
          </a:p>
          <a:p>
            <a:endParaRPr lang="en-US" dirty="0"/>
          </a:p>
        </p:txBody>
      </p:sp>
    </p:spTree>
    <p:extLst>
      <p:ext uri="{BB962C8B-B14F-4D97-AF65-F5344CB8AC3E}">
        <p14:creationId xmlns:p14="http://schemas.microsoft.com/office/powerpoint/2010/main" val="2228712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a:t>
            </a:r>
            <a:endParaRPr lang="en-US" dirty="0"/>
          </a:p>
        </p:txBody>
      </p:sp>
      <p:sp>
        <p:nvSpPr>
          <p:cNvPr id="3" name="Content Placeholder 2"/>
          <p:cNvSpPr>
            <a:spLocks noGrp="1"/>
          </p:cNvSpPr>
          <p:nvPr>
            <p:ph idx="1"/>
          </p:nvPr>
        </p:nvSpPr>
        <p:spPr/>
        <p:txBody>
          <a:bodyPr/>
          <a:lstStyle/>
          <a:p>
            <a:r>
              <a:rPr lang="en-US" dirty="0" smtClean="0"/>
              <a:t>Share at least one of your activities with the rest of the group.</a:t>
            </a:r>
            <a:endParaRPr lang="en-US" dirty="0"/>
          </a:p>
        </p:txBody>
      </p:sp>
    </p:spTree>
    <p:extLst>
      <p:ext uri="{BB962C8B-B14F-4D97-AF65-F5344CB8AC3E}">
        <p14:creationId xmlns:p14="http://schemas.microsoft.com/office/powerpoint/2010/main" val="999280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Mental Math </a:t>
            </a:r>
          </a:p>
          <a:p>
            <a:r>
              <a:rPr lang="en-US" dirty="0" smtClean="0"/>
              <a:t>Videos</a:t>
            </a:r>
          </a:p>
          <a:p>
            <a:r>
              <a:rPr lang="en-US" dirty="0" smtClean="0"/>
              <a:t>Games</a:t>
            </a:r>
          </a:p>
          <a:p>
            <a:r>
              <a:rPr lang="en-US" dirty="0" smtClean="0"/>
              <a:t>Estimation </a:t>
            </a:r>
          </a:p>
          <a:p>
            <a:r>
              <a:rPr lang="en-US" dirty="0" smtClean="0"/>
              <a:t>Getting Close </a:t>
            </a:r>
          </a:p>
          <a:p>
            <a:r>
              <a:rPr lang="en-US" dirty="0" smtClean="0"/>
              <a:t>Planning</a:t>
            </a:r>
          </a:p>
          <a:p>
            <a:r>
              <a:rPr lang="en-US" dirty="0" smtClean="0"/>
              <a:t>Sharing </a:t>
            </a:r>
            <a:endParaRPr lang="en-US" dirty="0"/>
          </a:p>
        </p:txBody>
      </p:sp>
    </p:spTree>
    <p:extLst>
      <p:ext uri="{BB962C8B-B14F-4D97-AF65-F5344CB8AC3E}">
        <p14:creationId xmlns:p14="http://schemas.microsoft.com/office/powerpoint/2010/main" val="702816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Mental Math </a:t>
            </a:r>
            <a:endParaRPr lang="en-US"/>
          </a:p>
        </p:txBody>
      </p:sp>
      <p:pic>
        <p:nvPicPr>
          <p:cNvPr id="1026" name="Picture 2" descr="C:\Users\andrea.miller\AppData\Local\Microsoft\Windows\Temporary Internet Files\Content.IE5\1EB5VAGK\MC900187587[1].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828800"/>
            <a:ext cx="3124200" cy="3677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1484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76200"/>
            <a:ext cx="7498080" cy="1143000"/>
          </a:xfrm>
        </p:spPr>
        <p:txBody>
          <a:bodyPr/>
          <a:lstStyle/>
          <a:p>
            <a:r>
              <a:rPr lang="en-US" dirty="0" smtClean="0"/>
              <a:t>Number Talks Video: Grade 5</a:t>
            </a:r>
            <a:endParaRPr lang="en-US" dirty="0"/>
          </a:p>
        </p:txBody>
      </p:sp>
      <p:sp>
        <p:nvSpPr>
          <p:cNvPr id="3" name="Content Placeholder 2"/>
          <p:cNvSpPr>
            <a:spLocks noGrp="1"/>
          </p:cNvSpPr>
          <p:nvPr>
            <p:ph idx="1"/>
          </p:nvPr>
        </p:nvSpPr>
        <p:spPr>
          <a:xfrm>
            <a:off x="1219200" y="914400"/>
            <a:ext cx="7498080" cy="4800600"/>
          </a:xfrm>
        </p:spPr>
        <p:txBody>
          <a:bodyPr>
            <a:normAutofit fontScale="85000" lnSpcReduction="20000"/>
          </a:bodyPr>
          <a:lstStyle/>
          <a:p>
            <a:pPr marL="82296" indent="0">
              <a:buNone/>
            </a:pPr>
            <a:r>
              <a:rPr lang="en-US" sz="3600" dirty="0" smtClean="0"/>
              <a:t>32 x 15</a:t>
            </a:r>
          </a:p>
          <a:p>
            <a:r>
              <a:rPr lang="en-US" dirty="0" smtClean="0"/>
              <a:t>What examples support the strong learning community that exists in this classroom?</a:t>
            </a:r>
          </a:p>
          <a:p>
            <a:r>
              <a:rPr lang="en-US" dirty="0" smtClean="0"/>
              <a:t>The distributive property is interwoven in most of the students’ strategies. What examples do you notice of this property being used?</a:t>
            </a:r>
          </a:p>
          <a:p>
            <a:r>
              <a:rPr lang="en-US" dirty="0" smtClean="0"/>
              <a:t>Choose one of the strategies to model with an area model (open array). Share your thinking with someone.</a:t>
            </a:r>
          </a:p>
          <a:p>
            <a:r>
              <a:rPr lang="en-US" dirty="0"/>
              <a:t>What evidence is there that students were using number sense to solve the problem?</a:t>
            </a:r>
          </a:p>
          <a:p>
            <a:r>
              <a:rPr lang="en-US" dirty="0" smtClean="0"/>
              <a:t>Is </a:t>
            </a:r>
            <a:r>
              <a:rPr lang="en-US" dirty="0"/>
              <a:t>there any evidence that students were engaged in the Standards for Mathematical Practice? </a:t>
            </a:r>
          </a:p>
          <a:p>
            <a:pPr marL="82296" indent="0">
              <a:buNone/>
            </a:pPr>
            <a:endParaRPr lang="en-US" dirty="0" smtClean="0"/>
          </a:p>
          <a:p>
            <a:pPr marL="82296" indent="0">
              <a:buNone/>
            </a:pPr>
            <a:endParaRPr lang="en-US" sz="3600" dirty="0"/>
          </a:p>
        </p:txBody>
      </p:sp>
    </p:spTree>
    <p:extLst>
      <p:ext uri="{BB962C8B-B14F-4D97-AF65-F5344CB8AC3E}">
        <p14:creationId xmlns:p14="http://schemas.microsoft.com/office/powerpoint/2010/main" val="3386927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Talks Video: Grade 5</a:t>
            </a:r>
            <a:endParaRPr lang="en-US" dirty="0"/>
          </a:p>
        </p:txBody>
      </p:sp>
      <p:sp>
        <p:nvSpPr>
          <p:cNvPr id="3" name="Content Placeholder 2"/>
          <p:cNvSpPr>
            <a:spLocks noGrp="1"/>
          </p:cNvSpPr>
          <p:nvPr>
            <p:ph idx="1"/>
          </p:nvPr>
        </p:nvSpPr>
        <p:spPr/>
        <p:txBody>
          <a:bodyPr>
            <a:normAutofit fontScale="62500" lnSpcReduction="20000"/>
          </a:bodyPr>
          <a:lstStyle/>
          <a:p>
            <a:pPr marL="82296" indent="0">
              <a:buNone/>
            </a:pPr>
            <a:r>
              <a:rPr lang="en-US" dirty="0" smtClean="0">
                <a:latin typeface="Arial" pitchFamily="34" charset="0"/>
                <a:cs typeface="Arial" pitchFamily="34" charset="0"/>
              </a:rPr>
              <a:t>496 ÷ 8</a:t>
            </a:r>
          </a:p>
          <a:p>
            <a:r>
              <a:rPr lang="en-US" dirty="0" smtClean="0">
                <a:latin typeface="+mj-lt"/>
                <a:cs typeface="Aharoni"/>
              </a:rPr>
              <a:t>How does the succession of problems provide a scaffold for students to solve </a:t>
            </a:r>
            <a:r>
              <a:rPr lang="en-US" dirty="0" smtClean="0">
                <a:latin typeface="+mj-lt"/>
                <a:cs typeface="Arial" pitchFamily="34" charset="0"/>
              </a:rPr>
              <a:t>496 ÷ 8?</a:t>
            </a:r>
          </a:p>
          <a:p>
            <a:r>
              <a:rPr lang="en-US" dirty="0" smtClean="0">
                <a:latin typeface="+mj-lt"/>
                <a:cs typeface="Arial" pitchFamily="34" charset="0"/>
              </a:rPr>
              <a:t>How does this sequence provide multiple ways for students to access the problem?</a:t>
            </a:r>
          </a:p>
          <a:p>
            <a:r>
              <a:rPr lang="en-US" dirty="0" smtClean="0">
                <a:latin typeface="+mj-lt"/>
                <a:cs typeface="Arial" pitchFamily="34" charset="0"/>
              </a:rPr>
              <a:t>In what other ways could 496</a:t>
            </a:r>
            <a:r>
              <a:rPr lang="en-US" dirty="0">
                <a:cs typeface="Arial" pitchFamily="34" charset="0"/>
              </a:rPr>
              <a:t> </a:t>
            </a:r>
            <a:r>
              <a:rPr lang="en-US" dirty="0" smtClean="0">
                <a:cs typeface="Arial" pitchFamily="34" charset="0"/>
              </a:rPr>
              <a:t>÷ 8 be solved using the prior problems?</a:t>
            </a:r>
          </a:p>
          <a:p>
            <a:r>
              <a:rPr lang="en-US" dirty="0" smtClean="0">
                <a:latin typeface="+mj-lt"/>
                <a:cs typeface="Arial" pitchFamily="34" charset="0"/>
              </a:rPr>
              <a:t>What do these students understand about division and multiplication?</a:t>
            </a:r>
          </a:p>
          <a:p>
            <a:r>
              <a:rPr lang="en-US" dirty="0" smtClean="0">
                <a:latin typeface="+mj-lt"/>
                <a:cs typeface="Arial" pitchFamily="34" charset="0"/>
              </a:rPr>
              <a:t>The teacher repeatedly asks students to explain where their answer is in their strategy. Why is this an important focal point throughout the discussion?</a:t>
            </a:r>
          </a:p>
          <a:p>
            <a:r>
              <a:rPr lang="en-US" dirty="0" smtClean="0"/>
              <a:t>What evidence is there that students were using number sense to solve the problem?</a:t>
            </a:r>
          </a:p>
          <a:p>
            <a:r>
              <a:rPr lang="en-US" dirty="0" smtClean="0"/>
              <a:t>Is </a:t>
            </a:r>
            <a:r>
              <a:rPr lang="en-US" dirty="0"/>
              <a:t>there any evidence that students were engaged in the Standards for Mathematical Practice? </a:t>
            </a:r>
          </a:p>
          <a:p>
            <a:endParaRPr lang="en-US" dirty="0">
              <a:latin typeface="Arial" pitchFamily="34" charset="0"/>
              <a:cs typeface="Arial" pitchFamily="34" charset="0"/>
            </a:endParaRPr>
          </a:p>
        </p:txBody>
      </p:sp>
    </p:spTree>
    <p:extLst>
      <p:ext uri="{BB962C8B-B14F-4D97-AF65-F5344CB8AC3E}">
        <p14:creationId xmlns:p14="http://schemas.microsoft.com/office/powerpoint/2010/main" val="3923608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748"/>
            <a:ext cx="7498080" cy="1143000"/>
          </a:xfrm>
        </p:spPr>
        <p:txBody>
          <a:bodyPr/>
          <a:lstStyle/>
          <a:p>
            <a:r>
              <a:rPr lang="en-US" dirty="0" smtClean="0"/>
              <a:t>Math Reasoning Inventory</a:t>
            </a:r>
            <a:endParaRPr lang="en-US" dirty="0"/>
          </a:p>
        </p:txBody>
      </p:sp>
      <p:sp>
        <p:nvSpPr>
          <p:cNvPr id="3" name="Content Placeholder 2"/>
          <p:cNvSpPr>
            <a:spLocks noGrp="1"/>
          </p:cNvSpPr>
          <p:nvPr>
            <p:ph idx="1"/>
          </p:nvPr>
        </p:nvSpPr>
        <p:spPr/>
        <p:txBody>
          <a:bodyPr/>
          <a:lstStyle/>
          <a:p>
            <a:pPr marL="82296"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066800"/>
            <a:ext cx="7924799"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6458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Math-”Alberto”</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15X12</a:t>
            </a:r>
          </a:p>
          <a:p>
            <a:r>
              <a:rPr lang="en-US" sz="2400" dirty="0">
                <a:hlinkClick r:id="rId3"/>
              </a:rPr>
              <a:t>https://</a:t>
            </a:r>
            <a:r>
              <a:rPr lang="en-US" sz="2400" dirty="0" smtClean="0">
                <a:hlinkClick r:id="rId3"/>
              </a:rPr>
              <a:t>mathreasoninginventory.com/Home/ReasoningWholeNumbers</a:t>
            </a:r>
            <a:r>
              <a:rPr lang="en-US" sz="2400" dirty="0" smtClean="0"/>
              <a:t>  (see Multiplying and Dividing Mentally)</a:t>
            </a:r>
          </a:p>
          <a:p>
            <a:pPr marL="82296" indent="0">
              <a:buNone/>
            </a:pPr>
            <a:endParaRPr lang="en-US" sz="2400" dirty="0" smtClean="0"/>
          </a:p>
          <a:p>
            <a:r>
              <a:rPr lang="en-US" dirty="0" smtClean="0"/>
              <a:t>Which </a:t>
            </a:r>
            <a:r>
              <a:rPr lang="en-US" dirty="0"/>
              <a:t>of our strategies matched the student’s thinking?</a:t>
            </a:r>
          </a:p>
          <a:p>
            <a:r>
              <a:rPr lang="en-US" dirty="0" smtClean="0"/>
              <a:t>Based </a:t>
            </a:r>
            <a:r>
              <a:rPr lang="en-US" dirty="0"/>
              <a:t>on the strategy the student used, which properties did he/she use</a:t>
            </a:r>
            <a:r>
              <a:rPr lang="en-US" dirty="0" smtClean="0"/>
              <a:t>?</a:t>
            </a:r>
          </a:p>
          <a:p>
            <a:r>
              <a:rPr lang="en-US" dirty="0"/>
              <a:t>What evidence is there that students were using number sense to solve the problem?</a:t>
            </a:r>
          </a:p>
          <a:p>
            <a:endParaRPr lang="en-US" dirty="0"/>
          </a:p>
          <a:p>
            <a:pPr marL="82296" indent="0">
              <a:buNone/>
            </a:pPr>
            <a:r>
              <a:rPr lang="en-US" dirty="0"/>
              <a:t/>
            </a:r>
            <a:br>
              <a:rPr lang="en-US" dirty="0"/>
            </a:br>
            <a:endParaRPr lang="en-US" dirty="0" smtClean="0"/>
          </a:p>
          <a:p>
            <a:pPr marL="82296" indent="0">
              <a:buNone/>
            </a:pPr>
            <a:endParaRPr lang="en-US" dirty="0"/>
          </a:p>
        </p:txBody>
      </p:sp>
    </p:spTree>
    <p:extLst>
      <p:ext uri="{BB962C8B-B14F-4D97-AF65-F5344CB8AC3E}">
        <p14:creationId xmlns:p14="http://schemas.microsoft.com/office/powerpoint/2010/main" val="8177324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Math-”Monica”</a:t>
            </a:r>
            <a:endParaRPr lang="en-US" dirty="0"/>
          </a:p>
        </p:txBody>
      </p:sp>
      <p:sp>
        <p:nvSpPr>
          <p:cNvPr id="3" name="Content Placeholder 2"/>
          <p:cNvSpPr>
            <a:spLocks noGrp="1"/>
          </p:cNvSpPr>
          <p:nvPr>
            <p:ph idx="1"/>
          </p:nvPr>
        </p:nvSpPr>
        <p:spPr/>
        <p:txBody>
          <a:bodyPr>
            <a:normAutofit/>
          </a:bodyPr>
          <a:lstStyle/>
          <a:p>
            <a:r>
              <a:rPr lang="en-US" dirty="0" smtClean="0"/>
              <a:t>Which is greater, 5/12 or 5/8?  How do you decide that?</a:t>
            </a:r>
          </a:p>
          <a:p>
            <a:r>
              <a:rPr lang="en-US" sz="2400" dirty="0">
                <a:hlinkClick r:id="rId3"/>
              </a:rPr>
              <a:t>https://</a:t>
            </a:r>
            <a:r>
              <a:rPr lang="en-US" sz="2400" dirty="0" smtClean="0">
                <a:hlinkClick r:id="rId3"/>
              </a:rPr>
              <a:t>mathreasoninginventory.com/Home/ReasoningFractions</a:t>
            </a:r>
            <a:r>
              <a:rPr lang="en-US" sz="2400" dirty="0" smtClean="0"/>
              <a:t>  (see </a:t>
            </a:r>
            <a:r>
              <a:rPr lang="en-US" sz="2400" dirty="0"/>
              <a:t>Comparing </a:t>
            </a:r>
            <a:r>
              <a:rPr lang="en-US" sz="2400" dirty="0" smtClean="0"/>
              <a:t>Mentally)</a:t>
            </a:r>
          </a:p>
          <a:p>
            <a:r>
              <a:rPr lang="en-US" sz="2800" dirty="0" smtClean="0"/>
              <a:t>Which </a:t>
            </a:r>
            <a:r>
              <a:rPr lang="en-US" sz="2800" dirty="0"/>
              <a:t>of our strategies matched the student’s thinking?</a:t>
            </a:r>
          </a:p>
          <a:p>
            <a:r>
              <a:rPr lang="en-US" sz="2800" dirty="0" smtClean="0"/>
              <a:t>Based </a:t>
            </a:r>
            <a:r>
              <a:rPr lang="en-US" sz="2800" dirty="0"/>
              <a:t>on the strategy the student used, which </a:t>
            </a:r>
            <a:r>
              <a:rPr lang="en-US" sz="2800" dirty="0" smtClean="0"/>
              <a:t>properties </a:t>
            </a:r>
            <a:r>
              <a:rPr lang="en-US" sz="2800" dirty="0"/>
              <a:t>did he/she use</a:t>
            </a:r>
            <a:r>
              <a:rPr lang="en-US" sz="2800" dirty="0" smtClean="0"/>
              <a:t>?</a:t>
            </a:r>
          </a:p>
          <a:p>
            <a:r>
              <a:rPr lang="en-US" sz="2800" dirty="0"/>
              <a:t>What evidence is there that students were using number sense to solve the problem?</a:t>
            </a:r>
          </a:p>
          <a:p>
            <a:endParaRPr lang="en-US" sz="2800" dirty="0"/>
          </a:p>
          <a:p>
            <a:endParaRPr lang="en-US" sz="2400" dirty="0"/>
          </a:p>
        </p:txBody>
      </p:sp>
    </p:spTree>
    <p:extLst>
      <p:ext uri="{BB962C8B-B14F-4D97-AF65-F5344CB8AC3E}">
        <p14:creationId xmlns:p14="http://schemas.microsoft.com/office/powerpoint/2010/main" val="107227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723</TotalTime>
  <Words>1226</Words>
  <Application>Microsoft Office PowerPoint</Application>
  <PresentationFormat>On-screen Show (4:3)</PresentationFormat>
  <Paragraphs>147</Paragraphs>
  <Slides>23</Slides>
  <Notes>21</Notes>
  <HiddenSlides>4</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Number Sense</vt:lpstr>
      <vt:lpstr>Reflecting on Get to 1,000.</vt:lpstr>
      <vt:lpstr>Agenda</vt:lpstr>
      <vt:lpstr>Mental Math </vt:lpstr>
      <vt:lpstr>Number Talks Video: Grade 5</vt:lpstr>
      <vt:lpstr>Number Talks Video: Grade 5</vt:lpstr>
      <vt:lpstr>Math Reasoning Inventory</vt:lpstr>
      <vt:lpstr>Mental Math-”Alberto”</vt:lpstr>
      <vt:lpstr>Mental Math-”Monica”</vt:lpstr>
      <vt:lpstr>Mental Math- “Jasmina”</vt:lpstr>
      <vt:lpstr>Mental Math- “Jennifer”</vt:lpstr>
      <vt:lpstr>Formative Assessment</vt:lpstr>
      <vt:lpstr>Games to Develop Number Sense</vt:lpstr>
      <vt:lpstr>Games to Develop Number Sense</vt:lpstr>
      <vt:lpstr>PowerPoint Presentation</vt:lpstr>
      <vt:lpstr>PowerPoint Presentation</vt:lpstr>
      <vt:lpstr>Estimation</vt:lpstr>
      <vt:lpstr>Estimation</vt:lpstr>
      <vt:lpstr>Getting Close</vt:lpstr>
      <vt:lpstr>PowerPoint Presentation</vt:lpstr>
      <vt:lpstr>PowerPoint Presentation</vt:lpstr>
      <vt:lpstr>Planning</vt:lpstr>
      <vt:lpstr>Sharing</vt:lpstr>
    </vt:vector>
  </TitlesOfParts>
  <Company>Allegheny Intermediate Unit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andrea.miller</dc:creator>
  <cp:lastModifiedBy>michael.fierle</cp:lastModifiedBy>
  <cp:revision>19</cp:revision>
  <cp:lastPrinted>2013-06-27T19:23:50Z</cp:lastPrinted>
  <dcterms:created xsi:type="dcterms:W3CDTF">2013-05-22T15:06:15Z</dcterms:created>
  <dcterms:modified xsi:type="dcterms:W3CDTF">2013-06-27T19:24:02Z</dcterms:modified>
</cp:coreProperties>
</file>